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8229600" cx="14630400"/>
  <p:notesSz cx="8229600" cy="14630400"/>
  <p:embeddedFontLst>
    <p:embeddedFont>
      <p:font typeface="Poppins"/>
      <p:regular r:id="rId18"/>
      <p:bold r:id="rId19"/>
      <p:italic r:id="rId20"/>
      <p:boldItalic r:id="rId21"/>
    </p:embeddedFont>
    <p:embeddedFont>
      <p:font typeface="Baskervville"/>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22" Type="http://schemas.openxmlformats.org/officeDocument/2006/relationships/font" Target="fonts/Baskervville-regular.fntdata"/><Relationship Id="rId21" Type="http://schemas.openxmlformats.org/officeDocument/2006/relationships/font" Target="fonts/Poppins-boldItalic.fntdata"/><Relationship Id="rId24" Type="http://schemas.openxmlformats.org/officeDocument/2006/relationships/font" Target="fonts/Baskervville-italic.fntdata"/><Relationship Id="rId23" Type="http://schemas.openxmlformats.org/officeDocument/2006/relationships/font" Target="fonts/Baskervvill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Baskervvill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a0053faff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a0053faff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3a0053faff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a0053faff3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a0053faff3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3a0053faff3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pic>
        <p:nvPicPr>
          <p:cNvPr descr="preencoded.png" id="51" name="Google Shape;5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1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preencoded.png" id="60" name="Google Shape;60;p1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1" name="Google Shape;61;p14"/>
          <p:cNvSpPr/>
          <p:nvPr/>
        </p:nvSpPr>
        <p:spPr>
          <a:xfrm>
            <a:off x="6135529" y="2737247"/>
            <a:ext cx="7845743" cy="2187059"/>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787878"/>
              </a:buClr>
              <a:buSzPts val="4550"/>
              <a:buFont typeface="Baskervville"/>
              <a:buNone/>
            </a:pPr>
            <a:r>
              <a:rPr b="0" i="0" lang="en-US" sz="4550" u="none" cap="none" strike="noStrike">
                <a:solidFill>
                  <a:srgbClr val="787878"/>
                </a:solidFill>
                <a:latin typeface="Baskervville"/>
                <a:ea typeface="Baskervville"/>
                <a:cs typeface="Baskervville"/>
                <a:sym typeface="Baskervville"/>
              </a:rPr>
              <a:t>Maximizing Revenue for Taxi Cab Drivers through Payment Type Analysis</a:t>
            </a:r>
            <a:endParaRPr b="0" i="0" sz="4550" u="none" cap="none" strike="noStrike"/>
          </a:p>
        </p:txBody>
      </p:sp>
      <p:sp>
        <p:nvSpPr>
          <p:cNvPr id="62" name="Google Shape;62;p14"/>
          <p:cNvSpPr/>
          <p:nvPr/>
        </p:nvSpPr>
        <p:spPr>
          <a:xfrm>
            <a:off x="6135529" y="5167670"/>
            <a:ext cx="7845743" cy="324564"/>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6E6666"/>
              </a:buClr>
              <a:buSzPts val="1550"/>
              <a:buFont typeface="Poppins"/>
              <a:buNone/>
            </a:pPr>
            <a:r>
              <a:rPr b="0" i="0" lang="en-US" sz="1550" u="none" cap="none" strike="noStrike">
                <a:solidFill>
                  <a:srgbClr val="6E6666"/>
                </a:solidFill>
                <a:latin typeface="Poppins"/>
                <a:ea typeface="Poppins"/>
                <a:cs typeface="Poppins"/>
                <a:sym typeface="Poppins"/>
              </a:rPr>
              <a:t>by Tarun Kale</a:t>
            </a:r>
            <a:endParaRPr b="0" i="0" sz="15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p:nvPr/>
        </p:nvSpPr>
        <p:spPr>
          <a:xfrm>
            <a:off x="642616" y="120250"/>
            <a:ext cx="5676000" cy="336600"/>
          </a:xfrm>
          <a:prstGeom prst="rect">
            <a:avLst/>
          </a:prstGeom>
          <a:noFill/>
          <a:ln>
            <a:noFill/>
          </a:ln>
        </p:spPr>
        <p:txBody>
          <a:bodyPr anchorCtr="0" anchor="t" bIns="0" lIns="0" spcFirstLastPara="1" rIns="0" wrap="square" tIns="0">
            <a:noAutofit/>
          </a:bodyPr>
          <a:lstStyle/>
          <a:p>
            <a:pPr indent="0" lvl="0" marL="0" marR="0" rtl="0" algn="l">
              <a:lnSpc>
                <a:spcPct val="124074"/>
              </a:lnSpc>
              <a:spcBef>
                <a:spcPts val="0"/>
              </a:spcBef>
              <a:spcAft>
                <a:spcPts val="0"/>
              </a:spcAft>
              <a:buClr>
                <a:srgbClr val="787878"/>
              </a:buClr>
              <a:buSzPts val="2649"/>
              <a:buFont typeface="Baskervville"/>
              <a:buNone/>
            </a:pPr>
            <a:r>
              <a:rPr b="0" i="0" lang="en-US" sz="2649" u="none" cap="none" strike="noStrike">
                <a:solidFill>
                  <a:srgbClr val="787878"/>
                </a:solidFill>
                <a:latin typeface="Baskervville"/>
                <a:ea typeface="Baskervville"/>
                <a:cs typeface="Baskervville"/>
                <a:sym typeface="Baskervville"/>
              </a:rPr>
              <a:t>Passenger Count Analysis</a:t>
            </a:r>
            <a:endParaRPr b="0" i="0" sz="2649" u="none" cap="none" strike="noStrike"/>
          </a:p>
        </p:txBody>
      </p:sp>
      <p:sp>
        <p:nvSpPr>
          <p:cNvPr id="235" name="Google Shape;235;p23"/>
          <p:cNvSpPr/>
          <p:nvPr/>
        </p:nvSpPr>
        <p:spPr>
          <a:xfrm>
            <a:off x="642600" y="574962"/>
            <a:ext cx="13605900" cy="119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736"/>
              <a:buFont typeface="Poppins"/>
              <a:buNone/>
            </a:pPr>
            <a:r>
              <a:rPr b="0" i="0" lang="en-US" sz="735" u="none" cap="none" strike="noStrike">
                <a:solidFill>
                  <a:srgbClr val="6E6666"/>
                </a:solidFill>
                <a:latin typeface="Poppins"/>
                <a:ea typeface="Poppins"/>
                <a:cs typeface="Poppins"/>
                <a:sym typeface="Poppins"/>
              </a:rPr>
              <a:t>To explore how the number of passengers in a ride influences the payment method and understand the distribution of trips across different passenger counts.</a:t>
            </a:r>
            <a:endParaRPr b="0" i="0" sz="735" u="none" cap="none" strike="noStrike"/>
          </a:p>
        </p:txBody>
      </p:sp>
      <p:pic>
        <p:nvPicPr>
          <p:cNvPr descr="preencoded.png" id="236" name="Google Shape;236;p23"/>
          <p:cNvPicPr preferRelativeResize="0"/>
          <p:nvPr/>
        </p:nvPicPr>
        <p:blipFill rotWithShape="1">
          <a:blip r:embed="rId3">
            <a:alphaModFix/>
          </a:blip>
          <a:srcRect b="0" l="0" r="0" t="0"/>
          <a:stretch/>
        </p:blipFill>
        <p:spPr>
          <a:xfrm>
            <a:off x="642586" y="929105"/>
            <a:ext cx="12893673" cy="5566231"/>
          </a:xfrm>
          <a:prstGeom prst="rect">
            <a:avLst/>
          </a:prstGeom>
          <a:noFill/>
          <a:ln>
            <a:noFill/>
          </a:ln>
        </p:spPr>
      </p:pic>
      <p:sp>
        <p:nvSpPr>
          <p:cNvPr id="237" name="Google Shape;237;p23"/>
          <p:cNvSpPr/>
          <p:nvPr/>
        </p:nvSpPr>
        <p:spPr>
          <a:xfrm>
            <a:off x="6802752" y="6802876"/>
            <a:ext cx="93600" cy="75000"/>
          </a:xfrm>
          <a:prstGeom prst="roundRect">
            <a:avLst>
              <a:gd fmla="val 19176" name="adj"/>
            </a:avLst>
          </a:prstGeom>
          <a:solidFill>
            <a:srgbClr val="301D22"/>
          </a:solidFill>
          <a:ln>
            <a:noFill/>
          </a:ln>
        </p:spPr>
        <p:txBody>
          <a:bodyPr anchorCtr="0" anchor="ctr" bIns="89700" lIns="89700" spcFirstLastPara="1" rIns="89700" wrap="square" tIns="89700">
            <a:noAutofit/>
          </a:bodyPr>
          <a:lstStyle/>
          <a:p>
            <a:pPr indent="0" lvl="0" marL="0" rtl="0" algn="l">
              <a:spcBef>
                <a:spcPts val="0"/>
              </a:spcBef>
              <a:spcAft>
                <a:spcPts val="0"/>
              </a:spcAft>
              <a:buNone/>
            </a:pPr>
            <a:r>
              <a:t/>
            </a:r>
            <a:endParaRPr/>
          </a:p>
        </p:txBody>
      </p:sp>
      <p:sp>
        <p:nvSpPr>
          <p:cNvPr id="238" name="Google Shape;238;p23"/>
          <p:cNvSpPr/>
          <p:nvPr/>
        </p:nvSpPr>
        <p:spPr>
          <a:xfrm>
            <a:off x="6956140" y="6802876"/>
            <a:ext cx="414600" cy="7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E6666"/>
              </a:buClr>
              <a:buSzPts val="736"/>
              <a:buFont typeface="Poppins"/>
              <a:buNone/>
            </a:pPr>
            <a:r>
              <a:rPr b="0" i="0" lang="en-US" sz="735" u="none" cap="none" strike="noStrike">
                <a:solidFill>
                  <a:srgbClr val="6E6666"/>
                </a:solidFill>
                <a:latin typeface="Poppins"/>
                <a:ea typeface="Poppins"/>
                <a:cs typeface="Poppins"/>
                <a:sym typeface="Poppins"/>
              </a:rPr>
              <a:t>Card (%)</a:t>
            </a:r>
            <a:endParaRPr b="0" i="0" sz="735" u="none" cap="none" strike="noStrike"/>
          </a:p>
        </p:txBody>
      </p:sp>
      <p:sp>
        <p:nvSpPr>
          <p:cNvPr id="239" name="Google Shape;239;p23"/>
          <p:cNvSpPr/>
          <p:nvPr/>
        </p:nvSpPr>
        <p:spPr>
          <a:xfrm>
            <a:off x="7520394" y="6802876"/>
            <a:ext cx="93600" cy="75000"/>
          </a:xfrm>
          <a:prstGeom prst="roundRect">
            <a:avLst>
              <a:gd fmla="val 19176" name="adj"/>
            </a:avLst>
          </a:prstGeom>
          <a:solidFill>
            <a:srgbClr val="7B4A57"/>
          </a:solidFill>
          <a:ln>
            <a:noFill/>
          </a:ln>
        </p:spPr>
        <p:txBody>
          <a:bodyPr anchorCtr="0" anchor="ctr" bIns="89700" lIns="89700" spcFirstLastPara="1" rIns="89700" wrap="square" tIns="89700">
            <a:noAutofit/>
          </a:bodyPr>
          <a:lstStyle/>
          <a:p>
            <a:pPr indent="0" lvl="0" marL="0" rtl="0" algn="l">
              <a:spcBef>
                <a:spcPts val="0"/>
              </a:spcBef>
              <a:spcAft>
                <a:spcPts val="0"/>
              </a:spcAft>
              <a:buNone/>
            </a:pPr>
            <a:r>
              <a:t/>
            </a:r>
            <a:endParaRPr/>
          </a:p>
        </p:txBody>
      </p:sp>
      <p:sp>
        <p:nvSpPr>
          <p:cNvPr id="240" name="Google Shape;240;p23"/>
          <p:cNvSpPr/>
          <p:nvPr/>
        </p:nvSpPr>
        <p:spPr>
          <a:xfrm>
            <a:off x="7673782" y="6802876"/>
            <a:ext cx="425400" cy="7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E6666"/>
              </a:buClr>
              <a:buSzPts val="736"/>
              <a:buFont typeface="Poppins"/>
              <a:buNone/>
            </a:pPr>
            <a:r>
              <a:rPr b="0" i="0" lang="en-US" sz="735" u="none" cap="none" strike="noStrike">
                <a:solidFill>
                  <a:srgbClr val="6E6666"/>
                </a:solidFill>
                <a:latin typeface="Poppins"/>
                <a:ea typeface="Poppins"/>
                <a:cs typeface="Poppins"/>
                <a:sym typeface="Poppins"/>
              </a:rPr>
              <a:t>Cash (%)</a:t>
            </a:r>
            <a:endParaRPr b="0" i="0" sz="735" u="none" cap="none" strike="noStrike"/>
          </a:p>
        </p:txBody>
      </p:sp>
      <p:sp>
        <p:nvSpPr>
          <p:cNvPr id="241" name="Google Shape;241;p23"/>
          <p:cNvSpPr/>
          <p:nvPr/>
        </p:nvSpPr>
        <p:spPr>
          <a:xfrm>
            <a:off x="642575" y="7112007"/>
            <a:ext cx="210900" cy="168600"/>
          </a:xfrm>
          <a:prstGeom prst="roundRect">
            <a:avLst>
              <a:gd fmla="val 66689" name="adj"/>
            </a:avLst>
          </a:prstGeom>
          <a:solidFill>
            <a:srgbClr val="ECDFE3"/>
          </a:solidFill>
          <a:ln>
            <a:noFill/>
          </a:ln>
        </p:spPr>
        <p:txBody>
          <a:bodyPr anchorCtr="0" anchor="ctr" bIns="89700" lIns="89700" spcFirstLastPara="1" rIns="89700" wrap="square" tIns="89700">
            <a:noAutofit/>
          </a:bodyPr>
          <a:lstStyle/>
          <a:p>
            <a:pPr indent="0" lvl="0" marL="0" rtl="0" algn="l">
              <a:spcBef>
                <a:spcPts val="0"/>
              </a:spcBef>
              <a:spcAft>
                <a:spcPts val="0"/>
              </a:spcAft>
              <a:buNone/>
            </a:pPr>
            <a:r>
              <a:t/>
            </a:r>
            <a:endParaRPr/>
          </a:p>
        </p:txBody>
      </p:sp>
      <p:sp>
        <p:nvSpPr>
          <p:cNvPr id="242" name="Google Shape;242;p23"/>
          <p:cNvSpPr/>
          <p:nvPr/>
        </p:nvSpPr>
        <p:spPr>
          <a:xfrm>
            <a:off x="946782" y="7137721"/>
            <a:ext cx="1682400" cy="1683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6E6666"/>
              </a:buClr>
              <a:buSzPts val="1325"/>
              <a:buFont typeface="Baskervville"/>
              <a:buNone/>
            </a:pPr>
            <a:r>
              <a:rPr b="0" i="0" lang="en-US" sz="1324" u="none" cap="none" strike="noStrike">
                <a:solidFill>
                  <a:srgbClr val="6E6666"/>
                </a:solidFill>
                <a:latin typeface="Baskervville"/>
                <a:ea typeface="Baskervville"/>
                <a:cs typeface="Baskervville"/>
                <a:sym typeface="Baskervville"/>
              </a:rPr>
              <a:t>Solo Riders Dominate</a:t>
            </a:r>
            <a:endParaRPr b="0" i="0" sz="1324" u="none" cap="none" strike="noStrike"/>
          </a:p>
        </p:txBody>
      </p:sp>
      <p:sp>
        <p:nvSpPr>
          <p:cNvPr id="243" name="Google Shape;243;p23"/>
          <p:cNvSpPr/>
          <p:nvPr/>
        </p:nvSpPr>
        <p:spPr>
          <a:xfrm>
            <a:off x="946782" y="7350916"/>
            <a:ext cx="4153200" cy="360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736"/>
              <a:buFont typeface="Poppins"/>
              <a:buNone/>
            </a:pPr>
            <a:r>
              <a:rPr b="0" i="0" lang="en-US" sz="735" u="none" cap="none" strike="noStrike">
                <a:solidFill>
                  <a:srgbClr val="6E6666"/>
                </a:solidFill>
                <a:latin typeface="Poppins"/>
                <a:ea typeface="Poppins"/>
                <a:cs typeface="Poppins"/>
                <a:sym typeface="Poppins"/>
              </a:rPr>
              <a:t>Card payments are dominated by solo passengers (65%), showing that individuals prefer card-based payments for convenience. Cash transactions also mostly come from single-passenger rides (64%).</a:t>
            </a:r>
            <a:endParaRPr b="0" i="0" sz="735" u="none" cap="none" strike="noStrike"/>
          </a:p>
        </p:txBody>
      </p:sp>
      <p:sp>
        <p:nvSpPr>
          <p:cNvPr id="244" name="Google Shape;244;p23"/>
          <p:cNvSpPr/>
          <p:nvPr/>
        </p:nvSpPr>
        <p:spPr>
          <a:xfrm>
            <a:off x="5216885" y="7112007"/>
            <a:ext cx="210900" cy="168600"/>
          </a:xfrm>
          <a:prstGeom prst="roundRect">
            <a:avLst>
              <a:gd fmla="val 66689" name="adj"/>
            </a:avLst>
          </a:prstGeom>
          <a:solidFill>
            <a:srgbClr val="ECDFE3"/>
          </a:solidFill>
          <a:ln>
            <a:noFill/>
          </a:ln>
        </p:spPr>
        <p:txBody>
          <a:bodyPr anchorCtr="0" anchor="ctr" bIns="89700" lIns="89700" spcFirstLastPara="1" rIns="89700" wrap="square" tIns="89700">
            <a:noAutofit/>
          </a:bodyPr>
          <a:lstStyle/>
          <a:p>
            <a:pPr indent="0" lvl="0" marL="0" rtl="0" algn="l">
              <a:spcBef>
                <a:spcPts val="0"/>
              </a:spcBef>
              <a:spcAft>
                <a:spcPts val="0"/>
              </a:spcAft>
              <a:buNone/>
            </a:pPr>
            <a:r>
              <a:t/>
            </a:r>
            <a:endParaRPr/>
          </a:p>
        </p:txBody>
      </p:sp>
      <p:sp>
        <p:nvSpPr>
          <p:cNvPr id="245" name="Google Shape;245;p23"/>
          <p:cNvSpPr/>
          <p:nvPr/>
        </p:nvSpPr>
        <p:spPr>
          <a:xfrm>
            <a:off x="5560451" y="7076898"/>
            <a:ext cx="2578200" cy="750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6E6666"/>
              </a:buClr>
              <a:buSzPts val="1325"/>
              <a:buFont typeface="Baskervville"/>
              <a:buNone/>
            </a:pPr>
            <a:r>
              <a:rPr b="0" i="0" lang="en-US" sz="1324" u="none" cap="none" strike="noStrike">
                <a:solidFill>
                  <a:srgbClr val="6E6666"/>
                </a:solidFill>
                <a:latin typeface="Baskervville"/>
                <a:ea typeface="Baskervville"/>
                <a:cs typeface="Baskervville"/>
                <a:sym typeface="Baskervville"/>
              </a:rPr>
              <a:t>Group Rides Are Less Common</a:t>
            </a:r>
            <a:endParaRPr b="0" i="0" sz="1324" u="none" cap="none" strike="noStrike"/>
          </a:p>
        </p:txBody>
      </p:sp>
      <p:sp>
        <p:nvSpPr>
          <p:cNvPr id="246" name="Google Shape;246;p23"/>
          <p:cNvSpPr/>
          <p:nvPr/>
        </p:nvSpPr>
        <p:spPr>
          <a:xfrm>
            <a:off x="5521090" y="7350916"/>
            <a:ext cx="4153200" cy="360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736"/>
              <a:buFont typeface="Poppins"/>
              <a:buNone/>
            </a:pPr>
            <a:r>
              <a:rPr b="0" i="0" lang="en-US" sz="735" u="none" cap="none" strike="noStrike">
                <a:solidFill>
                  <a:srgbClr val="6E6666"/>
                </a:solidFill>
                <a:latin typeface="Poppins"/>
                <a:ea typeface="Poppins"/>
                <a:cs typeface="Poppins"/>
                <a:sym typeface="Poppins"/>
              </a:rPr>
              <a:t>As passenger count increases, the proportion of trips drops sharply, indicating that larger groups are less likely to use taxis or may split fares differently. Across both payment types, 2–3 passenger rides make up ~25% of total trips.</a:t>
            </a:r>
            <a:endParaRPr b="0" i="0" sz="735" u="none" cap="none" strike="noStrike"/>
          </a:p>
        </p:txBody>
      </p:sp>
      <p:sp>
        <p:nvSpPr>
          <p:cNvPr id="247" name="Google Shape;247;p23"/>
          <p:cNvSpPr/>
          <p:nvPr/>
        </p:nvSpPr>
        <p:spPr>
          <a:xfrm>
            <a:off x="9791193" y="7112007"/>
            <a:ext cx="210900" cy="168600"/>
          </a:xfrm>
          <a:prstGeom prst="roundRect">
            <a:avLst>
              <a:gd fmla="val 66689" name="adj"/>
            </a:avLst>
          </a:prstGeom>
          <a:solidFill>
            <a:srgbClr val="ECDFE3"/>
          </a:solidFill>
          <a:ln>
            <a:noFill/>
          </a:ln>
        </p:spPr>
        <p:txBody>
          <a:bodyPr anchorCtr="0" anchor="ctr" bIns="89700" lIns="89700" spcFirstLastPara="1" rIns="89700" wrap="square" tIns="89700">
            <a:noAutofit/>
          </a:bodyPr>
          <a:lstStyle/>
          <a:p>
            <a:pPr indent="0" lvl="0" marL="0" rtl="0" algn="l">
              <a:spcBef>
                <a:spcPts val="0"/>
              </a:spcBef>
              <a:spcAft>
                <a:spcPts val="0"/>
              </a:spcAft>
              <a:buNone/>
            </a:pPr>
            <a:r>
              <a:t/>
            </a:r>
            <a:endParaRPr/>
          </a:p>
        </p:txBody>
      </p:sp>
      <p:sp>
        <p:nvSpPr>
          <p:cNvPr id="248" name="Google Shape;248;p23"/>
          <p:cNvSpPr/>
          <p:nvPr/>
        </p:nvSpPr>
        <p:spPr>
          <a:xfrm>
            <a:off x="10095400" y="7137721"/>
            <a:ext cx="1682400" cy="1683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6E6666"/>
              </a:buClr>
              <a:buSzPts val="1325"/>
              <a:buFont typeface="Baskervville"/>
              <a:buNone/>
            </a:pPr>
            <a:r>
              <a:rPr b="0" i="0" lang="en-US" sz="1324" u="none" cap="none" strike="noStrike">
                <a:solidFill>
                  <a:srgbClr val="6E6666"/>
                </a:solidFill>
                <a:latin typeface="Baskervville"/>
                <a:ea typeface="Baskervville"/>
                <a:cs typeface="Baskervville"/>
                <a:sym typeface="Baskervville"/>
              </a:rPr>
              <a:t>Strategic Implications</a:t>
            </a:r>
            <a:endParaRPr b="0" i="0" sz="1324" u="none" cap="none" strike="noStrike"/>
          </a:p>
        </p:txBody>
      </p:sp>
      <p:sp>
        <p:nvSpPr>
          <p:cNvPr id="249" name="Google Shape;249;p23"/>
          <p:cNvSpPr/>
          <p:nvPr/>
        </p:nvSpPr>
        <p:spPr>
          <a:xfrm>
            <a:off x="10095400" y="7350916"/>
            <a:ext cx="4153500" cy="360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736"/>
              <a:buFont typeface="Poppins"/>
              <a:buNone/>
            </a:pPr>
            <a:r>
              <a:rPr b="0" i="0" lang="en-US" sz="735" u="none" cap="none" strike="noStrike">
                <a:solidFill>
                  <a:srgbClr val="6E6666"/>
                </a:solidFill>
                <a:latin typeface="Poppins"/>
                <a:ea typeface="Poppins"/>
                <a:cs typeface="Poppins"/>
                <a:sym typeface="Poppins"/>
              </a:rPr>
              <a:t>Solo riders form the core revenue base for both card and cash transactions. Digital payment incentives can be targeted toward individual and small-group riders. Taxi companies could offer group ride discounts to attract multi-passenger trips.</a:t>
            </a:r>
            <a:endParaRPr b="0" i="0" sz="735"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p:nvPr/>
        </p:nvSpPr>
        <p:spPr>
          <a:xfrm>
            <a:off x="649129" y="729734"/>
            <a:ext cx="6949083" cy="72902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787878"/>
              </a:buClr>
              <a:buSzPts val="4550"/>
              <a:buFont typeface="Baskervville"/>
              <a:buNone/>
            </a:pPr>
            <a:r>
              <a:rPr b="0" i="0" lang="en-US" sz="4550" u="none" cap="none" strike="noStrike">
                <a:solidFill>
                  <a:srgbClr val="787878"/>
                </a:solidFill>
                <a:latin typeface="Baskervville"/>
                <a:ea typeface="Baskervville"/>
                <a:cs typeface="Baskervville"/>
                <a:sym typeface="Baskervville"/>
              </a:rPr>
              <a:t>Hypothesis Testing Results</a:t>
            </a:r>
            <a:endParaRPr b="0" i="0" sz="4550" u="none" cap="none" strike="noStrike"/>
          </a:p>
        </p:txBody>
      </p:sp>
      <p:sp>
        <p:nvSpPr>
          <p:cNvPr id="256" name="Google Shape;256;p24"/>
          <p:cNvSpPr/>
          <p:nvPr/>
        </p:nvSpPr>
        <p:spPr>
          <a:xfrm>
            <a:off x="649129" y="1783318"/>
            <a:ext cx="13332143"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To test whether the average fare amount differs between customers paying by card vs cash, and to analyze the relationship between fare amount and trip duration.</a:t>
            </a:r>
            <a:endParaRPr b="0" i="0" sz="1250" u="none" cap="none" strike="noStrike"/>
          </a:p>
        </p:txBody>
      </p:sp>
      <p:sp>
        <p:nvSpPr>
          <p:cNvPr id="257" name="Google Shape;257;p24"/>
          <p:cNvSpPr/>
          <p:nvPr/>
        </p:nvSpPr>
        <p:spPr>
          <a:xfrm>
            <a:off x="649124" y="2387675"/>
            <a:ext cx="5778600" cy="437400"/>
          </a:xfrm>
          <a:prstGeom prst="rect">
            <a:avLst/>
          </a:prstGeom>
          <a:noFill/>
          <a:ln>
            <a:noFill/>
          </a:ln>
        </p:spPr>
        <p:txBody>
          <a:bodyPr anchorCtr="0" anchor="t" bIns="0" lIns="0" spcFirstLastPara="1" rIns="0" wrap="square" tIns="0">
            <a:noAutofit/>
          </a:bodyPr>
          <a:lstStyle/>
          <a:p>
            <a:pPr indent="0" lvl="0" marL="0" marR="0" rtl="0" algn="l">
              <a:lnSpc>
                <a:spcPct val="123636"/>
              </a:lnSpc>
              <a:spcBef>
                <a:spcPts val="0"/>
              </a:spcBef>
              <a:spcAft>
                <a:spcPts val="0"/>
              </a:spcAft>
              <a:buClr>
                <a:srgbClr val="787878"/>
              </a:buClr>
              <a:buSzPts val="2750"/>
              <a:buFont typeface="Baskervville"/>
              <a:buNone/>
            </a:pPr>
            <a:r>
              <a:rPr b="0" i="0" lang="en-US" sz="2750" u="none" cap="none" strike="noStrike">
                <a:solidFill>
                  <a:srgbClr val="787878"/>
                </a:solidFill>
                <a:latin typeface="Baskervville"/>
                <a:ea typeface="Baskervville"/>
                <a:cs typeface="Baskervville"/>
                <a:sym typeface="Baskervville"/>
              </a:rPr>
              <a:t>Fare Amount vs Payment Type</a:t>
            </a:r>
            <a:endParaRPr b="0" i="0" sz="2750" u="none" cap="none" strike="noStrike"/>
          </a:p>
        </p:txBody>
      </p:sp>
      <p:sp>
        <p:nvSpPr>
          <p:cNvPr id="258" name="Google Shape;258;p24"/>
          <p:cNvSpPr/>
          <p:nvPr/>
        </p:nvSpPr>
        <p:spPr>
          <a:xfrm>
            <a:off x="649129" y="2987278"/>
            <a:ext cx="6468070"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Null Hypothesis (H₀):</a:t>
            </a:r>
            <a:r>
              <a:rPr b="0" i="0" lang="en-US" sz="1250" u="none" cap="none" strike="noStrike">
                <a:solidFill>
                  <a:srgbClr val="6E6666"/>
                </a:solidFill>
                <a:latin typeface="Poppins"/>
                <a:ea typeface="Poppins"/>
                <a:cs typeface="Poppins"/>
                <a:sym typeface="Poppins"/>
              </a:rPr>
              <a:t> There is no significant difference in the average fare between customers who use credit cards and those who pay cash.</a:t>
            </a:r>
            <a:endParaRPr b="0" i="0" sz="1250" u="none" cap="none" strike="noStrike"/>
          </a:p>
        </p:txBody>
      </p:sp>
      <p:sp>
        <p:nvSpPr>
          <p:cNvPr id="259" name="Google Shape;259;p24"/>
          <p:cNvSpPr/>
          <p:nvPr/>
        </p:nvSpPr>
        <p:spPr>
          <a:xfrm>
            <a:off x="649129" y="3652361"/>
            <a:ext cx="6468070"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Alternative Hypothesis (H₁):</a:t>
            </a:r>
            <a:r>
              <a:rPr b="0" i="0" lang="en-US" sz="1250" u="none" cap="none" strike="noStrike">
                <a:solidFill>
                  <a:srgbClr val="6E6666"/>
                </a:solidFill>
                <a:latin typeface="Poppins"/>
                <a:ea typeface="Poppins"/>
                <a:cs typeface="Poppins"/>
                <a:sym typeface="Poppins"/>
              </a:rPr>
              <a:t> There is a significant difference in the average fare between credit card and cash-paying customers.</a:t>
            </a:r>
            <a:endParaRPr b="0" i="0" sz="1250" u="none" cap="none" strike="noStrike"/>
          </a:p>
        </p:txBody>
      </p:sp>
      <p:sp>
        <p:nvSpPr>
          <p:cNvPr id="260" name="Google Shape;260;p24"/>
          <p:cNvSpPr/>
          <p:nvPr/>
        </p:nvSpPr>
        <p:spPr>
          <a:xfrm>
            <a:off x="649129" y="4317444"/>
            <a:ext cx="6468070"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Test Used:</a:t>
            </a:r>
            <a:r>
              <a:rPr b="0" i="0" lang="en-US" sz="1250" u="none" cap="none" strike="noStrike">
                <a:solidFill>
                  <a:srgbClr val="6E6666"/>
                </a:solidFill>
                <a:latin typeface="Poppins"/>
                <a:ea typeface="Poppins"/>
                <a:cs typeface="Poppins"/>
                <a:sym typeface="Poppins"/>
              </a:rPr>
              <a:t> Independent T-Test</a:t>
            </a:r>
            <a:endParaRPr b="0" i="0" sz="1250" u="none" cap="none" strike="noStrike"/>
          </a:p>
        </p:txBody>
      </p:sp>
      <p:sp>
        <p:nvSpPr>
          <p:cNvPr id="261" name="Google Shape;261;p24"/>
          <p:cNvSpPr/>
          <p:nvPr/>
        </p:nvSpPr>
        <p:spPr>
          <a:xfrm>
            <a:off x="649129" y="4759523"/>
            <a:ext cx="6468070" cy="1892618"/>
          </a:xfrm>
          <a:prstGeom prst="roundRect">
            <a:avLst>
              <a:gd fmla="val 12863"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656749" y="4767143"/>
            <a:ext cx="6452830" cy="4693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819150" y="4872038"/>
            <a:ext cx="289798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Metric</a:t>
            </a:r>
            <a:endParaRPr b="0" i="0" sz="1250" u="none" cap="none" strike="noStrike"/>
          </a:p>
        </p:txBody>
      </p:sp>
      <p:sp>
        <p:nvSpPr>
          <p:cNvPr id="264" name="Google Shape;264;p24"/>
          <p:cNvSpPr/>
          <p:nvPr/>
        </p:nvSpPr>
        <p:spPr>
          <a:xfrm>
            <a:off x="4049316" y="4872038"/>
            <a:ext cx="289798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Value</a:t>
            </a:r>
            <a:endParaRPr b="0" i="0" sz="1250" u="none" cap="none" strike="noStrike"/>
          </a:p>
        </p:txBody>
      </p:sp>
      <p:sp>
        <p:nvSpPr>
          <p:cNvPr id="265" name="Google Shape;265;p24"/>
          <p:cNvSpPr/>
          <p:nvPr/>
        </p:nvSpPr>
        <p:spPr>
          <a:xfrm>
            <a:off x="656749" y="5236488"/>
            <a:ext cx="6452830" cy="46934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819150" y="5341382"/>
            <a:ext cx="289798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T-statistic</a:t>
            </a:r>
            <a:endParaRPr b="0" i="0" sz="1250" u="none" cap="none" strike="noStrike"/>
          </a:p>
        </p:txBody>
      </p:sp>
      <p:sp>
        <p:nvSpPr>
          <p:cNvPr id="267" name="Google Shape;267;p24"/>
          <p:cNvSpPr/>
          <p:nvPr/>
        </p:nvSpPr>
        <p:spPr>
          <a:xfrm>
            <a:off x="4049316" y="5341382"/>
            <a:ext cx="289798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19.53</a:t>
            </a:r>
            <a:endParaRPr b="0" i="0" sz="1250" u="none" cap="none" strike="noStrike"/>
          </a:p>
        </p:txBody>
      </p:sp>
      <p:sp>
        <p:nvSpPr>
          <p:cNvPr id="268" name="Google Shape;268;p24"/>
          <p:cNvSpPr/>
          <p:nvPr/>
        </p:nvSpPr>
        <p:spPr>
          <a:xfrm>
            <a:off x="656749" y="5705832"/>
            <a:ext cx="6452830" cy="4693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819150" y="5810726"/>
            <a:ext cx="289798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p-value</a:t>
            </a:r>
            <a:endParaRPr b="0" i="0" sz="1250" u="none" cap="none" strike="noStrike"/>
          </a:p>
        </p:txBody>
      </p:sp>
      <p:sp>
        <p:nvSpPr>
          <p:cNvPr id="270" name="Google Shape;270;p24"/>
          <p:cNvSpPr/>
          <p:nvPr/>
        </p:nvSpPr>
        <p:spPr>
          <a:xfrm>
            <a:off x="4049316" y="5810726"/>
            <a:ext cx="289798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7.00 × 10⁻⁸⁵</a:t>
            </a:r>
            <a:endParaRPr b="0" i="0" sz="1250" u="none" cap="none" strike="noStrike"/>
          </a:p>
        </p:txBody>
      </p:sp>
      <p:sp>
        <p:nvSpPr>
          <p:cNvPr id="271" name="Google Shape;271;p24"/>
          <p:cNvSpPr/>
          <p:nvPr/>
        </p:nvSpPr>
        <p:spPr>
          <a:xfrm>
            <a:off x="656749" y="6175177"/>
            <a:ext cx="6452830" cy="46934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819150" y="6280071"/>
            <a:ext cx="289798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Alpha (α)</a:t>
            </a:r>
            <a:endParaRPr b="0" i="0" sz="1250" u="none" cap="none" strike="noStrike"/>
          </a:p>
        </p:txBody>
      </p:sp>
      <p:sp>
        <p:nvSpPr>
          <p:cNvPr id="273" name="Google Shape;273;p24"/>
          <p:cNvSpPr/>
          <p:nvPr/>
        </p:nvSpPr>
        <p:spPr>
          <a:xfrm>
            <a:off x="4049316" y="6280071"/>
            <a:ext cx="289798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0.05</a:t>
            </a:r>
            <a:endParaRPr b="0" i="0" sz="1250" u="none" cap="none" strike="noStrike"/>
          </a:p>
        </p:txBody>
      </p:sp>
      <p:sp>
        <p:nvSpPr>
          <p:cNvPr id="274" name="Google Shape;274;p24"/>
          <p:cNvSpPr/>
          <p:nvPr/>
        </p:nvSpPr>
        <p:spPr>
          <a:xfrm>
            <a:off x="649129" y="6834664"/>
            <a:ext cx="6468070"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824E5C"/>
              </a:buClr>
              <a:buSzPts val="1250"/>
              <a:buFont typeface="Poppins"/>
              <a:buNone/>
            </a:pPr>
            <a:r>
              <a:rPr b="1" i="0" lang="en-US" sz="1250" u="none" cap="none" strike="noStrike">
                <a:solidFill>
                  <a:srgbClr val="824E5C"/>
                </a:solidFill>
                <a:latin typeface="Poppins"/>
                <a:ea typeface="Poppins"/>
                <a:cs typeface="Poppins"/>
                <a:sym typeface="Poppins"/>
              </a:rPr>
              <a:t>Decision: Reject H₀</a:t>
            </a:r>
            <a:r>
              <a:rPr b="0" i="0" lang="en-US" sz="1250" u="none" cap="none" strike="noStrike">
                <a:solidFill>
                  <a:srgbClr val="6E6666"/>
                </a:solidFill>
                <a:latin typeface="Poppins"/>
                <a:ea typeface="Poppins"/>
                <a:cs typeface="Poppins"/>
                <a:sym typeface="Poppins"/>
              </a:rPr>
              <a:t> → There is a significant difference in average fares between card and cash users.</a:t>
            </a:r>
            <a:endParaRPr b="0" i="0" sz="1250" u="none" cap="none" strike="noStrike"/>
          </a:p>
        </p:txBody>
      </p:sp>
      <p:sp>
        <p:nvSpPr>
          <p:cNvPr id="275" name="Google Shape;275;p24"/>
          <p:cNvSpPr/>
          <p:nvPr/>
        </p:nvSpPr>
        <p:spPr>
          <a:xfrm>
            <a:off x="7520821" y="2387679"/>
            <a:ext cx="3944064" cy="437317"/>
          </a:xfrm>
          <a:prstGeom prst="rect">
            <a:avLst/>
          </a:prstGeom>
          <a:noFill/>
          <a:ln>
            <a:noFill/>
          </a:ln>
        </p:spPr>
        <p:txBody>
          <a:bodyPr anchorCtr="0" anchor="t" bIns="0" lIns="0" spcFirstLastPara="1" rIns="0" wrap="square" tIns="0">
            <a:noAutofit/>
          </a:bodyPr>
          <a:lstStyle/>
          <a:p>
            <a:pPr indent="0" lvl="0" marL="0" marR="0" rtl="0" algn="l">
              <a:lnSpc>
                <a:spcPct val="123636"/>
              </a:lnSpc>
              <a:spcBef>
                <a:spcPts val="0"/>
              </a:spcBef>
              <a:spcAft>
                <a:spcPts val="0"/>
              </a:spcAft>
              <a:buClr>
                <a:srgbClr val="787878"/>
              </a:buClr>
              <a:buSzPts val="2750"/>
              <a:buFont typeface="Baskervville"/>
              <a:buNone/>
            </a:pPr>
            <a:r>
              <a:rPr b="0" i="0" lang="en-US" sz="2750" u="none" cap="none" strike="noStrike">
                <a:solidFill>
                  <a:srgbClr val="787878"/>
                </a:solidFill>
                <a:latin typeface="Baskervville"/>
                <a:ea typeface="Baskervville"/>
                <a:cs typeface="Baskervville"/>
                <a:sym typeface="Baskervville"/>
              </a:rPr>
              <a:t>Fare Amount vs Duration</a:t>
            </a:r>
            <a:endParaRPr b="0" i="0" sz="2750" u="none" cap="none" strike="noStrike"/>
          </a:p>
        </p:txBody>
      </p:sp>
      <p:sp>
        <p:nvSpPr>
          <p:cNvPr id="276" name="Google Shape;276;p24"/>
          <p:cNvSpPr/>
          <p:nvPr/>
        </p:nvSpPr>
        <p:spPr>
          <a:xfrm>
            <a:off x="7520821" y="3088600"/>
            <a:ext cx="6468070" cy="53554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E6666"/>
              </a:buClr>
              <a:buSzPts val="4200"/>
              <a:buFont typeface="Baskervville"/>
              <a:buNone/>
            </a:pPr>
            <a:r>
              <a:rPr b="0" i="0" lang="en-US" sz="4200" u="none" cap="none" strike="noStrike">
                <a:solidFill>
                  <a:srgbClr val="6E6666"/>
                </a:solidFill>
                <a:latin typeface="Baskervville"/>
                <a:ea typeface="Baskervville"/>
                <a:cs typeface="Baskervville"/>
                <a:sym typeface="Baskervville"/>
              </a:rPr>
              <a:t>0.906</a:t>
            </a:r>
            <a:endParaRPr b="0" i="0" sz="4200" u="none" cap="none" strike="noStrike"/>
          </a:p>
        </p:txBody>
      </p:sp>
      <p:sp>
        <p:nvSpPr>
          <p:cNvPr id="277" name="Google Shape;277;p24"/>
          <p:cNvSpPr/>
          <p:nvPr/>
        </p:nvSpPr>
        <p:spPr>
          <a:xfrm>
            <a:off x="9270206" y="3826907"/>
            <a:ext cx="2969300" cy="364450"/>
          </a:xfrm>
          <a:prstGeom prst="rect">
            <a:avLst/>
          </a:prstGeom>
          <a:noFill/>
          <a:ln>
            <a:noFill/>
          </a:ln>
        </p:spPr>
        <p:txBody>
          <a:bodyPr anchorCtr="0" anchor="t" bIns="0" lIns="0" spcFirstLastPara="1" rIns="0" wrap="square" tIns="0">
            <a:noAutofit/>
          </a:bodyPr>
          <a:lstStyle/>
          <a:p>
            <a:pPr indent="0" lvl="0" marL="0" marR="0" rtl="0" algn="ctr">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Correlation Coefficient</a:t>
            </a:r>
            <a:endParaRPr b="0" i="0" sz="2250" u="none" cap="none" strike="noStrike"/>
          </a:p>
        </p:txBody>
      </p:sp>
      <p:sp>
        <p:nvSpPr>
          <p:cNvPr id="278" name="Google Shape;278;p24"/>
          <p:cNvSpPr/>
          <p:nvPr/>
        </p:nvSpPr>
        <p:spPr>
          <a:xfrm>
            <a:off x="7520821" y="4353639"/>
            <a:ext cx="6468070" cy="259556"/>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Very close to +1, showing a </a:t>
            </a:r>
            <a:r>
              <a:rPr b="0" i="0" lang="en-US" sz="1250" u="none" cap="none" strike="noStrike">
                <a:solidFill>
                  <a:srgbClr val="6E6666"/>
                </a:solidFill>
                <a:highlight>
                  <a:srgbClr val="F9EDC0"/>
                </a:highlight>
                <a:latin typeface="Poppins"/>
                <a:ea typeface="Poppins"/>
                <a:cs typeface="Poppins"/>
                <a:sym typeface="Poppins"/>
              </a:rPr>
              <a:t>strong positive correlation</a:t>
            </a:r>
            <a:endParaRPr b="0" i="0" sz="1250" u="none" cap="none" strike="noStrike"/>
          </a:p>
        </p:txBody>
      </p:sp>
      <p:sp>
        <p:nvSpPr>
          <p:cNvPr id="279" name="Google Shape;279;p24"/>
          <p:cNvSpPr/>
          <p:nvPr/>
        </p:nvSpPr>
        <p:spPr>
          <a:xfrm>
            <a:off x="7520821" y="4795718"/>
            <a:ext cx="6468070"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As trip duration increases, the fare amount also increases linearly. In simple words: </a:t>
            </a:r>
            <a:r>
              <a:rPr b="1" i="0" lang="en-US" sz="1250" u="none" cap="none" strike="noStrike">
                <a:solidFill>
                  <a:srgbClr val="6E6666"/>
                </a:solidFill>
                <a:latin typeface="Poppins"/>
                <a:ea typeface="Poppins"/>
                <a:cs typeface="Poppins"/>
                <a:sym typeface="Poppins"/>
              </a:rPr>
              <a:t>"The longer the trip, the higher the fare."</a:t>
            </a:r>
            <a:endParaRPr b="0" i="0" sz="1250" u="none" cap="none" strike="noStrike"/>
          </a:p>
        </p:txBody>
      </p:sp>
      <p:sp>
        <p:nvSpPr>
          <p:cNvPr id="280" name="Google Shape;280;p24"/>
          <p:cNvSpPr/>
          <p:nvPr/>
        </p:nvSpPr>
        <p:spPr>
          <a:xfrm>
            <a:off x="7520821" y="5497354"/>
            <a:ext cx="6468070" cy="1468041"/>
          </a:xfrm>
          <a:prstGeom prst="roundRect">
            <a:avLst>
              <a:gd fmla="val 16584" name="adj"/>
            </a:avLst>
          </a:prstGeom>
          <a:solidFill>
            <a:srgbClr val="E2CF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1" name="Google Shape;281;p24"/>
          <p:cNvPicPr preferRelativeResize="0"/>
          <p:nvPr/>
        </p:nvPicPr>
        <p:blipFill rotWithShape="1">
          <a:blip r:embed="rId3">
            <a:alphaModFix/>
          </a:blip>
          <a:srcRect b="0" l="0" r="0" t="0"/>
          <a:stretch/>
        </p:blipFill>
        <p:spPr>
          <a:xfrm>
            <a:off x="7683103" y="5740956"/>
            <a:ext cx="202763" cy="162282"/>
          </a:xfrm>
          <a:prstGeom prst="rect">
            <a:avLst/>
          </a:prstGeom>
          <a:noFill/>
          <a:ln>
            <a:noFill/>
          </a:ln>
        </p:spPr>
      </p:pic>
      <p:sp>
        <p:nvSpPr>
          <p:cNvPr id="282" name="Google Shape;282;p24"/>
          <p:cNvSpPr/>
          <p:nvPr/>
        </p:nvSpPr>
        <p:spPr>
          <a:xfrm>
            <a:off x="8048149" y="5700117"/>
            <a:ext cx="5778460" cy="103822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00"/>
              </a:buClr>
              <a:buSzPts val="1250"/>
              <a:buFont typeface="Poppins"/>
              <a:buNone/>
            </a:pPr>
            <a:r>
              <a:rPr b="1" i="0" lang="en-US" sz="1250" u="none" cap="none" strike="noStrike">
                <a:solidFill>
                  <a:srgbClr val="000000"/>
                </a:solidFill>
                <a:latin typeface="Poppins"/>
                <a:ea typeface="Poppins"/>
                <a:cs typeface="Poppins"/>
                <a:sym typeface="Poppins"/>
              </a:rPr>
              <a:t>Key Insight:</a:t>
            </a:r>
            <a:r>
              <a:rPr b="0" i="0" lang="en-US" sz="1250" u="none" cap="none" strike="noStrike">
                <a:solidFill>
                  <a:srgbClr val="000000"/>
                </a:solidFill>
                <a:latin typeface="Poppins"/>
                <a:ea typeface="Poppins"/>
                <a:cs typeface="Poppins"/>
                <a:sym typeface="Poppins"/>
              </a:rPr>
              <a:t> Customers using credit cards tend to have higher average fares, implying they likely take longer or higher-value trips. This suggests that promoting card payments can increase driver revenue. Both payment method and duration are critical revenue factors.</a:t>
            </a:r>
            <a:endParaRPr b="0" i="0" sz="12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txBox="1"/>
          <p:nvPr/>
        </p:nvSpPr>
        <p:spPr>
          <a:xfrm>
            <a:off x="1769925" y="1116075"/>
            <a:ext cx="108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9" name="Google Shape;289;p25"/>
          <p:cNvSpPr/>
          <p:nvPr/>
        </p:nvSpPr>
        <p:spPr>
          <a:xfrm>
            <a:off x="649129" y="1098232"/>
            <a:ext cx="10142400" cy="72900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787878"/>
              </a:buClr>
              <a:buSzPts val="4550"/>
              <a:buFont typeface="Baskervville"/>
              <a:buNone/>
            </a:pPr>
            <a:r>
              <a:rPr b="0" i="0" lang="en-US" sz="4550" u="none" cap="none" strike="noStrike">
                <a:solidFill>
                  <a:srgbClr val="787878"/>
                </a:solidFill>
                <a:latin typeface="Baskervville"/>
                <a:ea typeface="Baskervville"/>
                <a:cs typeface="Baskervville"/>
                <a:sym typeface="Baskervville"/>
              </a:rPr>
              <a:t>Data-Driven Strategy to Boost Revenue</a:t>
            </a:r>
            <a:endParaRPr b="0" i="0" sz="4550" u="none" cap="none" strike="noStrike"/>
          </a:p>
        </p:txBody>
      </p:sp>
      <p:sp>
        <p:nvSpPr>
          <p:cNvPr id="290" name="Google Shape;290;p25"/>
          <p:cNvSpPr/>
          <p:nvPr/>
        </p:nvSpPr>
        <p:spPr>
          <a:xfrm>
            <a:off x="649129" y="2151817"/>
            <a:ext cx="13332000" cy="259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Our analysis revealed that </a:t>
            </a:r>
            <a:r>
              <a:rPr b="1" i="0" lang="en-US" sz="1250" u="none" cap="none" strike="noStrike">
                <a:solidFill>
                  <a:srgbClr val="824E5C"/>
                </a:solidFill>
                <a:latin typeface="Poppins"/>
                <a:ea typeface="Poppins"/>
                <a:cs typeface="Poppins"/>
                <a:sym typeface="Poppins"/>
              </a:rPr>
              <a:t>payment type and trip duration both have a strong influence on total fare</a:t>
            </a:r>
            <a:r>
              <a:rPr b="0" i="0" lang="en-US" sz="1250" u="none" cap="none" strike="noStrike">
                <a:solidFill>
                  <a:srgbClr val="6E6666"/>
                </a:solidFill>
                <a:latin typeface="Poppins"/>
                <a:ea typeface="Poppins"/>
                <a:cs typeface="Poppins"/>
                <a:sym typeface="Poppins"/>
              </a:rPr>
              <a:t> — directly impacting driver revenue.</a:t>
            </a:r>
            <a:endParaRPr b="0" i="0" sz="1250" u="none" cap="none" strike="noStrike"/>
          </a:p>
        </p:txBody>
      </p:sp>
      <p:sp>
        <p:nvSpPr>
          <p:cNvPr id="291" name="Google Shape;291;p25"/>
          <p:cNvSpPr/>
          <p:nvPr/>
        </p:nvSpPr>
        <p:spPr>
          <a:xfrm>
            <a:off x="649129" y="2593896"/>
            <a:ext cx="6585000" cy="1565100"/>
          </a:xfrm>
          <a:prstGeom prst="roundRect">
            <a:avLst>
              <a:gd fmla="val 15557" name="adj"/>
            </a:avLst>
          </a:prstGeom>
          <a:solidFill>
            <a:srgbClr val="ECD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811411" y="2756178"/>
            <a:ext cx="2916300" cy="3645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000000"/>
              </a:buClr>
              <a:buSzPts val="2250"/>
              <a:buFont typeface="Baskervville"/>
              <a:buNone/>
            </a:pPr>
            <a:r>
              <a:rPr b="0" i="0" lang="en-US" sz="2250" u="none" cap="none" strike="noStrike">
                <a:solidFill>
                  <a:srgbClr val="000000"/>
                </a:solidFill>
                <a:latin typeface="Baskervville"/>
                <a:ea typeface="Baskervville"/>
                <a:cs typeface="Baskervville"/>
                <a:sym typeface="Baskervville"/>
              </a:rPr>
              <a:t>Payment Type Impact</a:t>
            </a:r>
            <a:endParaRPr b="0" i="0" sz="2250" u="none" cap="none" strike="noStrike"/>
          </a:p>
        </p:txBody>
      </p:sp>
      <p:sp>
        <p:nvSpPr>
          <p:cNvPr id="293" name="Google Shape;293;p25"/>
          <p:cNvSpPr/>
          <p:nvPr/>
        </p:nvSpPr>
        <p:spPr>
          <a:xfrm>
            <a:off x="811411" y="3217902"/>
            <a:ext cx="6260400" cy="778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00"/>
              </a:buClr>
              <a:buSzPts val="1250"/>
              <a:buFont typeface="Poppins"/>
              <a:buNone/>
            </a:pPr>
            <a:r>
              <a:rPr b="0" i="0" lang="en-US" sz="1250" u="none" cap="none" strike="noStrike">
                <a:solidFill>
                  <a:srgbClr val="000000"/>
                </a:solidFill>
                <a:latin typeface="Poppins"/>
                <a:ea typeface="Poppins"/>
                <a:cs typeface="Poppins"/>
                <a:sym typeface="Poppins"/>
              </a:rPr>
              <a:t>Customers paying by </a:t>
            </a:r>
            <a:r>
              <a:rPr b="1" i="0" lang="en-US" sz="1250" u="none" cap="none" strike="noStrike">
                <a:solidFill>
                  <a:srgbClr val="000000"/>
                </a:solidFill>
                <a:latin typeface="Poppins"/>
                <a:ea typeface="Poppins"/>
                <a:cs typeface="Poppins"/>
                <a:sym typeface="Poppins"/>
              </a:rPr>
              <a:t>card</a:t>
            </a:r>
            <a:r>
              <a:rPr b="0" i="0" lang="en-US" sz="1250" u="none" cap="none" strike="noStrike">
                <a:solidFill>
                  <a:srgbClr val="000000"/>
                </a:solidFill>
                <a:latin typeface="Poppins"/>
                <a:ea typeface="Poppins"/>
                <a:cs typeface="Poppins"/>
                <a:sym typeface="Poppins"/>
              </a:rPr>
              <a:t> generate </a:t>
            </a:r>
            <a:r>
              <a:rPr b="1" i="0" lang="en-US" sz="1250" u="none" cap="none" strike="noStrike">
                <a:solidFill>
                  <a:srgbClr val="000000"/>
                </a:solidFill>
                <a:latin typeface="Poppins"/>
                <a:ea typeface="Poppins"/>
                <a:cs typeface="Poppins"/>
                <a:sym typeface="Poppins"/>
              </a:rPr>
              <a:t>higher average fares</a:t>
            </a:r>
            <a:r>
              <a:rPr b="0" i="0" lang="en-US" sz="1250" u="none" cap="none" strike="noStrike">
                <a:solidFill>
                  <a:srgbClr val="000000"/>
                </a:solidFill>
                <a:latin typeface="Poppins"/>
                <a:ea typeface="Poppins"/>
                <a:cs typeface="Poppins"/>
                <a:sym typeface="Poppins"/>
              </a:rPr>
              <a:t> compared to cash users. Digital payment adoption aligns with higher-value or longer trips. Promoting </a:t>
            </a:r>
            <a:r>
              <a:rPr b="1" i="0" lang="en-US" sz="1250" u="none" cap="none" strike="noStrike">
                <a:solidFill>
                  <a:srgbClr val="000000"/>
                </a:solidFill>
                <a:latin typeface="Poppins"/>
                <a:ea typeface="Poppins"/>
                <a:cs typeface="Poppins"/>
                <a:sym typeface="Poppins"/>
              </a:rPr>
              <a:t>cashless rides</a:t>
            </a:r>
            <a:r>
              <a:rPr b="0" i="0" lang="en-US" sz="1250" u="none" cap="none" strike="noStrike">
                <a:solidFill>
                  <a:srgbClr val="000000"/>
                </a:solidFill>
                <a:latin typeface="Poppins"/>
                <a:ea typeface="Poppins"/>
                <a:cs typeface="Poppins"/>
                <a:sym typeface="Poppins"/>
              </a:rPr>
              <a:t> can help </a:t>
            </a:r>
            <a:r>
              <a:rPr b="1" i="0" lang="en-US" sz="1250" u="none" cap="none" strike="noStrike">
                <a:solidFill>
                  <a:srgbClr val="000000"/>
                </a:solidFill>
                <a:latin typeface="Poppins"/>
                <a:ea typeface="Poppins"/>
                <a:cs typeface="Poppins"/>
                <a:sym typeface="Poppins"/>
              </a:rPr>
              <a:t>increase total revenue per trip</a:t>
            </a:r>
            <a:r>
              <a:rPr b="0" i="0" lang="en-US" sz="1250" u="none" cap="none" strike="noStrike">
                <a:solidFill>
                  <a:srgbClr val="000000"/>
                </a:solidFill>
                <a:latin typeface="Poppins"/>
                <a:ea typeface="Poppins"/>
                <a:cs typeface="Poppins"/>
                <a:sym typeface="Poppins"/>
              </a:rPr>
              <a:t>.</a:t>
            </a:r>
            <a:endParaRPr b="0" i="0" sz="1250" u="none" cap="none" strike="noStrike"/>
          </a:p>
        </p:txBody>
      </p:sp>
      <p:sp>
        <p:nvSpPr>
          <p:cNvPr id="294" name="Google Shape;294;p25"/>
          <p:cNvSpPr/>
          <p:nvPr/>
        </p:nvSpPr>
        <p:spPr>
          <a:xfrm>
            <a:off x="7396282" y="2593896"/>
            <a:ext cx="6585000" cy="1565100"/>
          </a:xfrm>
          <a:prstGeom prst="roundRect">
            <a:avLst>
              <a:gd fmla="val 15557" name="adj"/>
            </a:avLst>
          </a:prstGeom>
          <a:solidFill>
            <a:srgbClr val="ECD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7558564" y="2756178"/>
            <a:ext cx="3370500" cy="3645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000000"/>
              </a:buClr>
              <a:buSzPts val="2250"/>
              <a:buFont typeface="Baskervville"/>
              <a:buNone/>
            </a:pPr>
            <a:r>
              <a:rPr b="0" i="0" lang="en-US" sz="2250" u="none" cap="none" strike="noStrike">
                <a:solidFill>
                  <a:srgbClr val="000000"/>
                </a:solidFill>
                <a:latin typeface="Baskervville"/>
                <a:ea typeface="Baskervville"/>
                <a:cs typeface="Baskervville"/>
                <a:sym typeface="Baskervville"/>
              </a:rPr>
              <a:t>Trip Duration Correlation</a:t>
            </a:r>
            <a:endParaRPr b="0" i="0" sz="2250" u="none" cap="none" strike="noStrike"/>
          </a:p>
        </p:txBody>
      </p:sp>
      <p:sp>
        <p:nvSpPr>
          <p:cNvPr id="296" name="Google Shape;296;p25"/>
          <p:cNvSpPr/>
          <p:nvPr/>
        </p:nvSpPr>
        <p:spPr>
          <a:xfrm>
            <a:off x="7558564" y="3217902"/>
            <a:ext cx="6260400" cy="778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00"/>
              </a:buClr>
              <a:buSzPts val="1250"/>
              <a:buFont typeface="Poppins"/>
              <a:buNone/>
            </a:pPr>
            <a:r>
              <a:rPr b="0" i="0" lang="en-US" sz="1250" u="none" cap="none" strike="noStrike">
                <a:solidFill>
                  <a:srgbClr val="000000"/>
                </a:solidFill>
                <a:latin typeface="Poppins"/>
                <a:ea typeface="Poppins"/>
                <a:cs typeface="Poppins"/>
                <a:sym typeface="Poppins"/>
              </a:rPr>
              <a:t>A </a:t>
            </a:r>
            <a:r>
              <a:rPr b="1" i="0" lang="en-US" sz="1250" u="none" cap="none" strike="noStrike">
                <a:solidFill>
                  <a:srgbClr val="000000"/>
                </a:solidFill>
                <a:latin typeface="Poppins"/>
                <a:ea typeface="Poppins"/>
                <a:cs typeface="Poppins"/>
                <a:sym typeface="Poppins"/>
              </a:rPr>
              <a:t>strong positive correlation (r = 0.906)</a:t>
            </a:r>
            <a:r>
              <a:rPr b="0" i="0" lang="en-US" sz="1250" u="none" cap="none" strike="noStrike">
                <a:solidFill>
                  <a:srgbClr val="000000"/>
                </a:solidFill>
                <a:latin typeface="Poppins"/>
                <a:ea typeface="Poppins"/>
                <a:cs typeface="Poppins"/>
                <a:sym typeface="Poppins"/>
              </a:rPr>
              <a:t> between trip duration and fare amount confirms: "The longer the trip, the higher the fare." Fare structure is </a:t>
            </a:r>
            <a:r>
              <a:rPr b="1" i="0" lang="en-US" sz="1250" u="none" cap="none" strike="noStrike">
                <a:solidFill>
                  <a:srgbClr val="000000"/>
                </a:solidFill>
                <a:latin typeface="Poppins"/>
                <a:ea typeface="Poppins"/>
                <a:cs typeface="Poppins"/>
                <a:sym typeface="Poppins"/>
              </a:rPr>
              <a:t>time-dependent and predictable</a:t>
            </a:r>
            <a:r>
              <a:rPr b="0" i="0" lang="en-US" sz="1250" u="none" cap="none" strike="noStrike">
                <a:solidFill>
                  <a:srgbClr val="000000"/>
                </a:solidFill>
                <a:latin typeface="Poppins"/>
                <a:ea typeface="Poppins"/>
                <a:cs typeface="Poppins"/>
                <a:sym typeface="Poppins"/>
              </a:rPr>
              <a:t>, guiding pricing optimization.</a:t>
            </a:r>
            <a:endParaRPr b="0" i="0" sz="1250" u="none" cap="none" strike="noStrike"/>
          </a:p>
        </p:txBody>
      </p:sp>
      <p:sp>
        <p:nvSpPr>
          <p:cNvPr id="297" name="Google Shape;297;p25"/>
          <p:cNvSpPr/>
          <p:nvPr/>
        </p:nvSpPr>
        <p:spPr>
          <a:xfrm>
            <a:off x="649129" y="4422458"/>
            <a:ext cx="13332000" cy="535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E6666"/>
              </a:buClr>
              <a:buSzPts val="4200"/>
              <a:buFont typeface="Baskervville"/>
              <a:buNone/>
            </a:pPr>
            <a:r>
              <a:rPr b="0" i="0" lang="en-US" sz="4200" u="none" cap="none" strike="noStrike">
                <a:solidFill>
                  <a:srgbClr val="6E6666"/>
                </a:solidFill>
                <a:latin typeface="Baskervville"/>
                <a:ea typeface="Baskervville"/>
                <a:cs typeface="Baskervville"/>
                <a:sym typeface="Baskervville"/>
              </a:rPr>
              <a:t>2</a:t>
            </a:r>
            <a:endParaRPr b="0" i="0" sz="4200" u="none" cap="none" strike="noStrike"/>
          </a:p>
        </p:txBody>
      </p:sp>
      <p:sp>
        <p:nvSpPr>
          <p:cNvPr id="298" name="Google Shape;298;p25"/>
          <p:cNvSpPr/>
          <p:nvPr/>
        </p:nvSpPr>
        <p:spPr>
          <a:xfrm>
            <a:off x="5857042" y="5160764"/>
            <a:ext cx="2916300" cy="364500"/>
          </a:xfrm>
          <a:prstGeom prst="rect">
            <a:avLst/>
          </a:prstGeom>
          <a:noFill/>
          <a:ln>
            <a:noFill/>
          </a:ln>
        </p:spPr>
        <p:txBody>
          <a:bodyPr anchorCtr="0" anchor="t" bIns="0" lIns="0" spcFirstLastPara="1" rIns="0" wrap="square" tIns="0">
            <a:noAutofit/>
          </a:bodyPr>
          <a:lstStyle/>
          <a:p>
            <a:pPr indent="0" lvl="0" marL="0" marR="0" rtl="0" algn="ctr">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Key Insights</a:t>
            </a:r>
            <a:endParaRPr b="0" i="0" sz="2250" u="none" cap="none" strike="noStrike"/>
          </a:p>
        </p:txBody>
      </p:sp>
      <p:sp>
        <p:nvSpPr>
          <p:cNvPr id="299" name="Google Shape;299;p25"/>
          <p:cNvSpPr/>
          <p:nvPr/>
        </p:nvSpPr>
        <p:spPr>
          <a:xfrm>
            <a:off x="649129" y="5622488"/>
            <a:ext cx="13332000" cy="259500"/>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Card payments = Higher fares.</a:t>
            </a:r>
            <a:r>
              <a:rPr b="0" i="0" lang="en-US" sz="1250" u="none" cap="none" strike="noStrike">
                <a:solidFill>
                  <a:srgbClr val="6E6666"/>
                </a:solidFill>
                <a:latin typeface="Poppins"/>
                <a:ea typeface="Poppins"/>
                <a:cs typeface="Poppins"/>
                <a:sym typeface="Poppins"/>
              </a:rPr>
              <a:t> </a:t>
            </a:r>
            <a:r>
              <a:rPr b="1" i="0" lang="en-US" sz="1250" u="none" cap="none" strike="noStrike">
                <a:solidFill>
                  <a:srgbClr val="6E6666"/>
                </a:solidFill>
                <a:latin typeface="Poppins"/>
                <a:ea typeface="Poppins"/>
                <a:cs typeface="Poppins"/>
                <a:sym typeface="Poppins"/>
              </a:rPr>
              <a:t>Longer trips = More earnings.</a:t>
            </a:r>
            <a:endParaRPr b="0" i="0" sz="1250" u="none" cap="none" strike="noStrike"/>
          </a:p>
        </p:txBody>
      </p:sp>
      <p:sp>
        <p:nvSpPr>
          <p:cNvPr id="300" name="Google Shape;300;p25"/>
          <p:cNvSpPr/>
          <p:nvPr/>
        </p:nvSpPr>
        <p:spPr>
          <a:xfrm>
            <a:off x="892493" y="6247090"/>
            <a:ext cx="13088700" cy="259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"Encouraging digital payments and optimizing longer route pricing can significantly boost overall revenue efficiency."</a:t>
            </a:r>
            <a:endParaRPr b="0" i="0" sz="1250" u="none" cap="none" strike="noStrike"/>
          </a:p>
        </p:txBody>
      </p:sp>
      <p:sp>
        <p:nvSpPr>
          <p:cNvPr id="301" name="Google Shape;301;p25"/>
          <p:cNvSpPr/>
          <p:nvPr/>
        </p:nvSpPr>
        <p:spPr>
          <a:xfrm>
            <a:off x="649129" y="6064568"/>
            <a:ext cx="22800" cy="624600"/>
          </a:xfrm>
          <a:prstGeom prst="rect">
            <a:avLst/>
          </a:prstGeom>
          <a:solidFill>
            <a:srgbClr val="C7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649129" y="6871692"/>
            <a:ext cx="13332000" cy="259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Combining both insights provides a </a:t>
            </a:r>
            <a:r>
              <a:rPr b="1" i="0" lang="en-US" sz="1250" u="none" cap="none" strike="noStrike">
                <a:solidFill>
                  <a:srgbClr val="824E5C"/>
                </a:solidFill>
                <a:latin typeface="Poppins"/>
                <a:ea typeface="Poppins"/>
                <a:cs typeface="Poppins"/>
                <a:sym typeface="Poppins"/>
              </a:rPr>
              <a:t>data-driven strategy</a:t>
            </a:r>
            <a:r>
              <a:rPr b="0" i="0" lang="en-US" sz="1250" u="none" cap="none" strike="noStrike">
                <a:solidFill>
                  <a:srgbClr val="6E6666"/>
                </a:solidFill>
                <a:latin typeface="Poppins"/>
                <a:ea typeface="Poppins"/>
                <a:cs typeface="Poppins"/>
                <a:sym typeface="Poppins"/>
              </a:rPr>
              <a:t> to improve driver income and enhance revenue forecasting for taxi operators.</a:t>
            </a:r>
            <a:endParaRPr b="0" i="0" sz="125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preencoded.png" id="308" name="Google Shape;308;p2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09" name="Google Shape;309;p26"/>
          <p:cNvSpPr/>
          <p:nvPr/>
        </p:nvSpPr>
        <p:spPr>
          <a:xfrm>
            <a:off x="649129" y="1927503"/>
            <a:ext cx="7845600" cy="4374600"/>
          </a:xfrm>
          <a:prstGeom prst="rect">
            <a:avLst/>
          </a:prstGeom>
          <a:noFill/>
          <a:ln>
            <a:noFill/>
          </a:ln>
        </p:spPr>
        <p:txBody>
          <a:bodyPr anchorCtr="0" anchor="t" bIns="0" lIns="0" spcFirstLastPara="1" rIns="0" wrap="square" tIns="0">
            <a:noAutofit/>
          </a:bodyPr>
          <a:lstStyle/>
          <a:p>
            <a:pPr indent="0" lvl="0" marL="0" marR="0" rtl="0" algn="l">
              <a:lnSpc>
                <a:spcPct val="125090"/>
              </a:lnSpc>
              <a:spcBef>
                <a:spcPts val="0"/>
              </a:spcBef>
              <a:spcAft>
                <a:spcPts val="0"/>
              </a:spcAft>
              <a:buClr>
                <a:srgbClr val="787878"/>
              </a:buClr>
              <a:buSzPts val="13750"/>
              <a:buFont typeface="Baskervville"/>
              <a:buNone/>
            </a:pPr>
            <a:r>
              <a:rPr b="0" i="0" lang="en-US" sz="13750" u="none" cap="none" strike="noStrike">
                <a:solidFill>
                  <a:srgbClr val="787878"/>
                </a:solidFill>
                <a:latin typeface="Baskervville"/>
                <a:ea typeface="Baskervville"/>
                <a:cs typeface="Baskervville"/>
                <a:sym typeface="Baskervville"/>
              </a:rPr>
              <a:t>Thank You</a:t>
            </a:r>
            <a:endParaRPr b="0" i="0" sz="13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p:nvPr/>
        </p:nvSpPr>
        <p:spPr>
          <a:xfrm>
            <a:off x="649129" y="1332309"/>
            <a:ext cx="5832634" cy="72902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787878"/>
              </a:buClr>
              <a:buSzPts val="4550"/>
              <a:buFont typeface="Baskervville"/>
              <a:buNone/>
            </a:pPr>
            <a:r>
              <a:rPr b="0" i="0" lang="en-US" sz="4550" u="none" cap="none" strike="noStrike">
                <a:solidFill>
                  <a:srgbClr val="787878"/>
                </a:solidFill>
                <a:latin typeface="Baskervville"/>
                <a:ea typeface="Baskervville"/>
                <a:cs typeface="Baskervville"/>
                <a:sym typeface="Baskervville"/>
              </a:rPr>
              <a:t>Our Journey Today</a:t>
            </a:r>
            <a:endParaRPr b="0" i="0" sz="4550" u="none" cap="none" strike="noStrike"/>
          </a:p>
        </p:txBody>
      </p:sp>
      <p:pic>
        <p:nvPicPr>
          <p:cNvPr descr="preencoded.png" id="69" name="Google Shape;69;p15"/>
          <p:cNvPicPr preferRelativeResize="0"/>
          <p:nvPr/>
        </p:nvPicPr>
        <p:blipFill rotWithShape="1">
          <a:blip r:embed="rId3">
            <a:alphaModFix/>
          </a:blip>
          <a:srcRect b="0" l="0" r="0" t="0"/>
          <a:stretch/>
        </p:blipFill>
        <p:spPr>
          <a:xfrm>
            <a:off x="649129" y="2406134"/>
            <a:ext cx="162282" cy="162282"/>
          </a:xfrm>
          <a:prstGeom prst="rect">
            <a:avLst/>
          </a:prstGeom>
          <a:noFill/>
          <a:ln>
            <a:noFill/>
          </a:ln>
        </p:spPr>
      </p:pic>
      <p:sp>
        <p:nvSpPr>
          <p:cNvPr id="70" name="Google Shape;70;p15"/>
          <p:cNvSpPr/>
          <p:nvPr/>
        </p:nvSpPr>
        <p:spPr>
          <a:xfrm>
            <a:off x="649129" y="2638663"/>
            <a:ext cx="4335780" cy="22860"/>
          </a:xfrm>
          <a:prstGeom prst="rect">
            <a:avLst/>
          </a:prstGeom>
          <a:solidFill>
            <a:srgbClr val="C7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649129" y="2765465"/>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Problem Statement</a:t>
            </a:r>
            <a:endParaRPr b="0" i="0" sz="2250" u="none" cap="none" strike="noStrike"/>
          </a:p>
        </p:txBody>
      </p:sp>
      <p:sp>
        <p:nvSpPr>
          <p:cNvPr id="72" name="Google Shape;72;p15"/>
          <p:cNvSpPr/>
          <p:nvPr/>
        </p:nvSpPr>
        <p:spPr>
          <a:xfrm>
            <a:off x="649129" y="3227189"/>
            <a:ext cx="4335780"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Understanding the key challenge faced by taxi cab drivers</a:t>
            </a:r>
            <a:endParaRPr b="0" i="0" sz="1250" u="none" cap="none" strike="noStrike"/>
          </a:p>
        </p:txBody>
      </p:sp>
      <p:pic>
        <p:nvPicPr>
          <p:cNvPr descr="preencoded.png" id="73" name="Google Shape;73;p15"/>
          <p:cNvPicPr preferRelativeResize="0"/>
          <p:nvPr/>
        </p:nvPicPr>
        <p:blipFill rotWithShape="1">
          <a:blip r:embed="rId4">
            <a:alphaModFix/>
          </a:blip>
          <a:srcRect b="0" l="0" r="0" t="0"/>
          <a:stretch/>
        </p:blipFill>
        <p:spPr>
          <a:xfrm>
            <a:off x="5147191" y="2406134"/>
            <a:ext cx="162282" cy="162282"/>
          </a:xfrm>
          <a:prstGeom prst="rect">
            <a:avLst/>
          </a:prstGeom>
          <a:noFill/>
          <a:ln>
            <a:noFill/>
          </a:ln>
        </p:spPr>
      </p:pic>
      <p:sp>
        <p:nvSpPr>
          <p:cNvPr id="74" name="Google Shape;74;p15"/>
          <p:cNvSpPr/>
          <p:nvPr/>
        </p:nvSpPr>
        <p:spPr>
          <a:xfrm>
            <a:off x="5147191" y="2638663"/>
            <a:ext cx="4335899" cy="22860"/>
          </a:xfrm>
          <a:prstGeom prst="rect">
            <a:avLst/>
          </a:prstGeom>
          <a:solidFill>
            <a:srgbClr val="C7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5147191" y="2765465"/>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Research Question</a:t>
            </a:r>
            <a:endParaRPr b="0" i="0" sz="2250" u="none" cap="none" strike="noStrike"/>
          </a:p>
        </p:txBody>
      </p:sp>
      <p:sp>
        <p:nvSpPr>
          <p:cNvPr id="76" name="Google Shape;76;p15"/>
          <p:cNvSpPr/>
          <p:nvPr/>
        </p:nvSpPr>
        <p:spPr>
          <a:xfrm>
            <a:off x="5147191" y="3227189"/>
            <a:ext cx="4335899"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Identifying how payment types influence revenue</a:t>
            </a:r>
            <a:endParaRPr b="0" i="0" sz="1250" u="none" cap="none" strike="noStrike"/>
          </a:p>
        </p:txBody>
      </p:sp>
      <p:pic>
        <p:nvPicPr>
          <p:cNvPr descr="preencoded.png" id="77" name="Google Shape;77;p15"/>
          <p:cNvPicPr preferRelativeResize="0"/>
          <p:nvPr/>
        </p:nvPicPr>
        <p:blipFill rotWithShape="1">
          <a:blip r:embed="rId5">
            <a:alphaModFix/>
          </a:blip>
          <a:srcRect b="0" l="0" r="0" t="0"/>
          <a:stretch/>
        </p:blipFill>
        <p:spPr>
          <a:xfrm>
            <a:off x="9645372" y="2406134"/>
            <a:ext cx="162282" cy="162282"/>
          </a:xfrm>
          <a:prstGeom prst="rect">
            <a:avLst/>
          </a:prstGeom>
          <a:noFill/>
          <a:ln>
            <a:noFill/>
          </a:ln>
        </p:spPr>
      </p:pic>
      <p:sp>
        <p:nvSpPr>
          <p:cNvPr id="78" name="Google Shape;78;p15"/>
          <p:cNvSpPr/>
          <p:nvPr/>
        </p:nvSpPr>
        <p:spPr>
          <a:xfrm>
            <a:off x="9645372" y="2638663"/>
            <a:ext cx="4335899" cy="22860"/>
          </a:xfrm>
          <a:prstGeom prst="rect">
            <a:avLst/>
          </a:prstGeom>
          <a:solidFill>
            <a:srgbClr val="C7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9645372" y="2765465"/>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Data Overview</a:t>
            </a:r>
            <a:endParaRPr b="0" i="0" sz="2250" u="none" cap="none" strike="noStrike"/>
          </a:p>
        </p:txBody>
      </p:sp>
      <p:sp>
        <p:nvSpPr>
          <p:cNvPr id="80" name="Google Shape;80;p15"/>
          <p:cNvSpPr/>
          <p:nvPr/>
        </p:nvSpPr>
        <p:spPr>
          <a:xfrm>
            <a:off x="9645372" y="3227189"/>
            <a:ext cx="4335899"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Exploring dataset source, structure, and key variables</a:t>
            </a:r>
            <a:endParaRPr b="0" i="0" sz="1250" u="none" cap="none" strike="noStrike"/>
          </a:p>
        </p:txBody>
      </p:sp>
      <p:pic>
        <p:nvPicPr>
          <p:cNvPr descr="preencoded.png" id="81" name="Google Shape;81;p15"/>
          <p:cNvPicPr preferRelativeResize="0"/>
          <p:nvPr/>
        </p:nvPicPr>
        <p:blipFill rotWithShape="1">
          <a:blip r:embed="rId6">
            <a:alphaModFix/>
          </a:blip>
          <a:srcRect b="0" l="0" r="0" t="0"/>
          <a:stretch/>
        </p:blipFill>
        <p:spPr>
          <a:xfrm>
            <a:off x="649129" y="4050506"/>
            <a:ext cx="162282" cy="162282"/>
          </a:xfrm>
          <a:prstGeom prst="rect">
            <a:avLst/>
          </a:prstGeom>
          <a:noFill/>
          <a:ln>
            <a:noFill/>
          </a:ln>
        </p:spPr>
      </p:pic>
      <p:sp>
        <p:nvSpPr>
          <p:cNvPr id="82" name="Google Shape;82;p15"/>
          <p:cNvSpPr/>
          <p:nvPr/>
        </p:nvSpPr>
        <p:spPr>
          <a:xfrm>
            <a:off x="649129" y="4283035"/>
            <a:ext cx="4335780" cy="22860"/>
          </a:xfrm>
          <a:prstGeom prst="rect">
            <a:avLst/>
          </a:prstGeom>
          <a:solidFill>
            <a:srgbClr val="C7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649129" y="4409837"/>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Methodology</a:t>
            </a:r>
            <a:endParaRPr b="0" i="0" sz="2250" u="none" cap="none" strike="noStrike"/>
          </a:p>
        </p:txBody>
      </p:sp>
      <p:sp>
        <p:nvSpPr>
          <p:cNvPr id="84" name="Google Shape;84;p15"/>
          <p:cNvSpPr/>
          <p:nvPr/>
        </p:nvSpPr>
        <p:spPr>
          <a:xfrm>
            <a:off x="649129" y="4871561"/>
            <a:ext cx="4335780"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Steps followed for data cleaning, analysis, and testing</a:t>
            </a:r>
            <a:endParaRPr b="0" i="0" sz="1250" u="none" cap="none" strike="noStrike"/>
          </a:p>
        </p:txBody>
      </p:sp>
      <p:pic>
        <p:nvPicPr>
          <p:cNvPr descr="preencoded.png" id="85" name="Google Shape;85;p15"/>
          <p:cNvPicPr preferRelativeResize="0"/>
          <p:nvPr/>
        </p:nvPicPr>
        <p:blipFill rotWithShape="1">
          <a:blip r:embed="rId7">
            <a:alphaModFix/>
          </a:blip>
          <a:srcRect b="0" l="0" r="0" t="0"/>
          <a:stretch/>
        </p:blipFill>
        <p:spPr>
          <a:xfrm>
            <a:off x="5147191" y="4050506"/>
            <a:ext cx="162282" cy="162282"/>
          </a:xfrm>
          <a:prstGeom prst="rect">
            <a:avLst/>
          </a:prstGeom>
          <a:noFill/>
          <a:ln>
            <a:noFill/>
          </a:ln>
        </p:spPr>
      </p:pic>
      <p:sp>
        <p:nvSpPr>
          <p:cNvPr id="86" name="Google Shape;86;p15"/>
          <p:cNvSpPr/>
          <p:nvPr/>
        </p:nvSpPr>
        <p:spPr>
          <a:xfrm>
            <a:off x="5147191" y="4283035"/>
            <a:ext cx="4335899" cy="22860"/>
          </a:xfrm>
          <a:prstGeom prst="rect">
            <a:avLst/>
          </a:prstGeom>
          <a:solidFill>
            <a:srgbClr val="C7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5147191" y="4409837"/>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Analysis &amp; Findings</a:t>
            </a:r>
            <a:endParaRPr b="0" i="0" sz="2250" u="none" cap="none" strike="noStrike"/>
          </a:p>
        </p:txBody>
      </p:sp>
      <p:sp>
        <p:nvSpPr>
          <p:cNvPr id="88" name="Google Shape;88;p15"/>
          <p:cNvSpPr/>
          <p:nvPr/>
        </p:nvSpPr>
        <p:spPr>
          <a:xfrm>
            <a:off x="5147191" y="4871561"/>
            <a:ext cx="4335899"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Insights derived from data visualization and patterns</a:t>
            </a:r>
            <a:endParaRPr b="0" i="0" sz="1250" u="none" cap="none" strike="noStrike"/>
          </a:p>
        </p:txBody>
      </p:sp>
      <p:pic>
        <p:nvPicPr>
          <p:cNvPr descr="preencoded.png" id="89" name="Google Shape;89;p15"/>
          <p:cNvPicPr preferRelativeResize="0"/>
          <p:nvPr/>
        </p:nvPicPr>
        <p:blipFill rotWithShape="1">
          <a:blip r:embed="rId8">
            <a:alphaModFix/>
          </a:blip>
          <a:srcRect b="0" l="0" r="0" t="0"/>
          <a:stretch/>
        </p:blipFill>
        <p:spPr>
          <a:xfrm>
            <a:off x="9645372" y="4050506"/>
            <a:ext cx="162282" cy="162282"/>
          </a:xfrm>
          <a:prstGeom prst="rect">
            <a:avLst/>
          </a:prstGeom>
          <a:noFill/>
          <a:ln>
            <a:noFill/>
          </a:ln>
        </p:spPr>
      </p:pic>
      <p:sp>
        <p:nvSpPr>
          <p:cNvPr id="90" name="Google Shape;90;p15"/>
          <p:cNvSpPr/>
          <p:nvPr/>
        </p:nvSpPr>
        <p:spPr>
          <a:xfrm>
            <a:off x="9645372" y="4283035"/>
            <a:ext cx="4335899" cy="22860"/>
          </a:xfrm>
          <a:prstGeom prst="rect">
            <a:avLst/>
          </a:prstGeom>
          <a:solidFill>
            <a:srgbClr val="C7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9645372" y="4409837"/>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Hypothesis Testing</a:t>
            </a:r>
            <a:endParaRPr b="0" i="0" sz="2250" u="none" cap="none" strike="noStrike"/>
          </a:p>
        </p:txBody>
      </p:sp>
      <p:sp>
        <p:nvSpPr>
          <p:cNvPr id="92" name="Google Shape;92;p15"/>
          <p:cNvSpPr/>
          <p:nvPr/>
        </p:nvSpPr>
        <p:spPr>
          <a:xfrm>
            <a:off x="9645372" y="4871561"/>
            <a:ext cx="4335899"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Statistical validation of assumptions</a:t>
            </a:r>
            <a:endParaRPr b="0" i="0" sz="1250" u="none" cap="none" strike="noStrike"/>
          </a:p>
        </p:txBody>
      </p:sp>
      <p:pic>
        <p:nvPicPr>
          <p:cNvPr descr="preencoded.png" id="93" name="Google Shape;93;p15"/>
          <p:cNvPicPr preferRelativeResize="0"/>
          <p:nvPr/>
        </p:nvPicPr>
        <p:blipFill rotWithShape="1">
          <a:blip r:embed="rId9">
            <a:alphaModFix/>
          </a:blip>
          <a:srcRect b="0" l="0" r="0" t="0"/>
          <a:stretch/>
        </p:blipFill>
        <p:spPr>
          <a:xfrm>
            <a:off x="649129" y="5694878"/>
            <a:ext cx="162282" cy="162282"/>
          </a:xfrm>
          <a:prstGeom prst="rect">
            <a:avLst/>
          </a:prstGeom>
          <a:noFill/>
          <a:ln>
            <a:noFill/>
          </a:ln>
        </p:spPr>
      </p:pic>
      <p:sp>
        <p:nvSpPr>
          <p:cNvPr id="94" name="Google Shape;94;p15"/>
          <p:cNvSpPr/>
          <p:nvPr/>
        </p:nvSpPr>
        <p:spPr>
          <a:xfrm>
            <a:off x="649129" y="5927408"/>
            <a:ext cx="13332143" cy="22860"/>
          </a:xfrm>
          <a:prstGeom prst="rect">
            <a:avLst/>
          </a:prstGeom>
          <a:solidFill>
            <a:srgbClr val="C7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649129" y="6054209"/>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Recommendations</a:t>
            </a:r>
            <a:endParaRPr b="0" i="0" sz="2250" u="none" cap="none" strike="noStrike"/>
          </a:p>
        </p:txBody>
      </p:sp>
      <p:sp>
        <p:nvSpPr>
          <p:cNvPr id="96" name="Google Shape;96;p15"/>
          <p:cNvSpPr/>
          <p:nvPr/>
        </p:nvSpPr>
        <p:spPr>
          <a:xfrm>
            <a:off x="649129" y="6515933"/>
            <a:ext cx="13332143"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Data-driven suggestions for maximizing revenue</a:t>
            </a:r>
            <a:endParaRPr b="0" i="0" sz="12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descr="preencoded.png" id="102" name="Google Shape;102;p1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03" name="Google Shape;103;p16"/>
          <p:cNvSpPr/>
          <p:nvPr/>
        </p:nvSpPr>
        <p:spPr>
          <a:xfrm>
            <a:off x="649129" y="1463397"/>
            <a:ext cx="7451765" cy="72902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787878"/>
              </a:buClr>
              <a:buSzPts val="4550"/>
              <a:buFont typeface="Baskervville"/>
              <a:buNone/>
            </a:pPr>
            <a:r>
              <a:rPr b="0" i="0" lang="en-US" sz="4550" u="none" cap="none" strike="noStrike">
                <a:solidFill>
                  <a:srgbClr val="787878"/>
                </a:solidFill>
                <a:latin typeface="Baskervville"/>
                <a:ea typeface="Baskervville"/>
                <a:cs typeface="Baskervville"/>
                <a:sym typeface="Baskervville"/>
              </a:rPr>
              <a:t>The Challenge We're Solving</a:t>
            </a:r>
            <a:endParaRPr b="0" i="0" sz="4550" u="none" cap="none" strike="noStrike"/>
          </a:p>
        </p:txBody>
      </p:sp>
      <p:sp>
        <p:nvSpPr>
          <p:cNvPr id="104" name="Google Shape;104;p16"/>
          <p:cNvSpPr/>
          <p:nvPr/>
        </p:nvSpPr>
        <p:spPr>
          <a:xfrm>
            <a:off x="649129" y="2435781"/>
            <a:ext cx="3841671" cy="2603183"/>
          </a:xfrm>
          <a:prstGeom prst="roundRect">
            <a:avLst>
              <a:gd fmla="val 9352" name="adj"/>
            </a:avLst>
          </a:prstGeom>
          <a:solidFill>
            <a:srgbClr val="C7A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811411" y="2598063"/>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000000"/>
              </a:buClr>
              <a:buSzPts val="2250"/>
              <a:buFont typeface="Baskervville"/>
              <a:buNone/>
            </a:pPr>
            <a:r>
              <a:rPr b="0" i="0" lang="en-US" sz="2250" u="none" cap="none" strike="noStrike">
                <a:solidFill>
                  <a:srgbClr val="000000"/>
                </a:solidFill>
                <a:latin typeface="Baskervville"/>
                <a:ea typeface="Baskervville"/>
                <a:cs typeface="Baskervville"/>
                <a:sym typeface="Baskervville"/>
              </a:rPr>
              <a:t>Problem Statement</a:t>
            </a:r>
            <a:endParaRPr b="0" i="0" sz="2250" u="none" cap="none" strike="noStrike"/>
          </a:p>
        </p:txBody>
      </p:sp>
      <p:sp>
        <p:nvSpPr>
          <p:cNvPr id="106" name="Google Shape;106;p16"/>
          <p:cNvSpPr/>
          <p:nvPr/>
        </p:nvSpPr>
        <p:spPr>
          <a:xfrm>
            <a:off x="811411" y="3059787"/>
            <a:ext cx="3517106" cy="155733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00"/>
              </a:buClr>
              <a:buSzPts val="1250"/>
              <a:buFont typeface="Poppins"/>
              <a:buNone/>
            </a:pPr>
            <a:r>
              <a:rPr b="0" i="0" lang="en-US" sz="1250" u="none" cap="none" strike="noStrike">
                <a:solidFill>
                  <a:srgbClr val="000000"/>
                </a:solidFill>
                <a:latin typeface="Poppins"/>
                <a:ea typeface="Poppins"/>
                <a:cs typeface="Poppins"/>
                <a:sym typeface="Poppins"/>
              </a:rPr>
              <a:t>In the fast-paced taxi booking industry, maximizing revenue is key to long-term success and driver satisfaction. This project leverages data-driven insights to identify whether payment methods influence fare pricing and overall revenue.</a:t>
            </a:r>
            <a:endParaRPr b="0" i="0" sz="1250" u="none" cap="none" strike="noStrike"/>
          </a:p>
        </p:txBody>
      </p:sp>
      <p:sp>
        <p:nvSpPr>
          <p:cNvPr id="107" name="Google Shape;107;p16"/>
          <p:cNvSpPr/>
          <p:nvPr/>
        </p:nvSpPr>
        <p:spPr>
          <a:xfrm>
            <a:off x="4653082" y="2435781"/>
            <a:ext cx="3841790" cy="2603183"/>
          </a:xfrm>
          <a:prstGeom prst="roundRect">
            <a:avLst>
              <a:gd fmla="val 9352" name="adj"/>
            </a:avLst>
          </a:prstGeom>
          <a:solidFill>
            <a:srgbClr val="D7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4815364" y="2598063"/>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000000"/>
              </a:buClr>
              <a:buSzPts val="2250"/>
              <a:buFont typeface="Baskervville"/>
              <a:buNone/>
            </a:pPr>
            <a:r>
              <a:rPr b="0" i="0" lang="en-US" sz="2250" u="none" cap="none" strike="noStrike">
                <a:solidFill>
                  <a:srgbClr val="000000"/>
                </a:solidFill>
                <a:latin typeface="Baskervville"/>
                <a:ea typeface="Baskervville"/>
                <a:cs typeface="Baskervville"/>
                <a:sym typeface="Baskervville"/>
              </a:rPr>
              <a:t>Objective</a:t>
            </a:r>
            <a:endParaRPr b="0" i="0" sz="2250" u="none" cap="none" strike="noStrike"/>
          </a:p>
        </p:txBody>
      </p:sp>
      <p:sp>
        <p:nvSpPr>
          <p:cNvPr id="109" name="Google Shape;109;p16"/>
          <p:cNvSpPr/>
          <p:nvPr/>
        </p:nvSpPr>
        <p:spPr>
          <a:xfrm>
            <a:off x="4815364" y="3059787"/>
            <a:ext cx="3517225" cy="181689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00"/>
              </a:buClr>
              <a:buSzPts val="1250"/>
              <a:buFont typeface="Poppins"/>
              <a:buNone/>
            </a:pPr>
            <a:r>
              <a:rPr b="0" i="0" lang="en-US" sz="1250" u="none" cap="none" strike="noStrike">
                <a:solidFill>
                  <a:srgbClr val="000000"/>
                </a:solidFill>
                <a:latin typeface="Poppins"/>
                <a:ea typeface="Poppins"/>
                <a:cs typeface="Poppins"/>
                <a:sym typeface="Poppins"/>
              </a:rPr>
              <a:t>To conduct an A/B hypothesis test analyzing the relationship between total fare and payment type. Using Python statistical methods and descriptive analytics, we aim to discover if certain payment methods lead to higher average fares.</a:t>
            </a:r>
            <a:endParaRPr b="0" i="0" sz="1250" u="none" cap="none" strike="noStrike"/>
          </a:p>
        </p:txBody>
      </p:sp>
      <p:sp>
        <p:nvSpPr>
          <p:cNvPr id="110" name="Google Shape;110;p16"/>
          <p:cNvSpPr/>
          <p:nvPr/>
        </p:nvSpPr>
        <p:spPr>
          <a:xfrm>
            <a:off x="649129" y="5201245"/>
            <a:ext cx="7845743" cy="1564957"/>
          </a:xfrm>
          <a:prstGeom prst="roundRect">
            <a:avLst>
              <a:gd fmla="val 15557" name="adj"/>
            </a:avLst>
          </a:prstGeom>
          <a:solidFill>
            <a:srgbClr val="F9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811411" y="5363528"/>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000000"/>
              </a:buClr>
              <a:buSzPts val="2250"/>
              <a:buFont typeface="Baskervville"/>
              <a:buNone/>
            </a:pPr>
            <a:r>
              <a:rPr b="0" i="0" lang="en-US" sz="2250" u="none" cap="none" strike="noStrike">
                <a:solidFill>
                  <a:srgbClr val="000000"/>
                </a:solidFill>
                <a:latin typeface="Baskervville"/>
                <a:ea typeface="Baskervville"/>
                <a:cs typeface="Baskervville"/>
                <a:sym typeface="Baskervville"/>
              </a:rPr>
              <a:t>Research Question</a:t>
            </a:r>
            <a:endParaRPr b="0" i="0" sz="2250" u="none" cap="none" strike="noStrike"/>
          </a:p>
        </p:txBody>
      </p:sp>
      <p:sp>
        <p:nvSpPr>
          <p:cNvPr id="112" name="Google Shape;112;p16"/>
          <p:cNvSpPr/>
          <p:nvPr/>
        </p:nvSpPr>
        <p:spPr>
          <a:xfrm>
            <a:off x="811411" y="5825252"/>
            <a:ext cx="7521178" cy="7786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00"/>
              </a:buClr>
              <a:buSzPts val="1250"/>
              <a:buFont typeface="Poppins"/>
              <a:buNone/>
            </a:pPr>
            <a:r>
              <a:rPr b="0" i="0" lang="en-US" sz="1250" u="none" cap="none" strike="noStrike">
                <a:solidFill>
                  <a:srgbClr val="000000"/>
                </a:solidFill>
                <a:latin typeface="Poppins"/>
                <a:ea typeface="Poppins"/>
                <a:cs typeface="Poppins"/>
                <a:sym typeface="Poppins"/>
              </a:rPr>
              <a:t>Is there a significant relationship between total fare amount and payment type? Can drivers encourage customers toward payment methods that yield higher revenue, without affecting customer experience?</a:t>
            </a:r>
            <a:endParaRPr b="0" i="0" sz="12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p:nvPr/>
        </p:nvSpPr>
        <p:spPr>
          <a:xfrm>
            <a:off x="649129" y="1821537"/>
            <a:ext cx="5832634" cy="72902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787878"/>
              </a:buClr>
              <a:buSzPts val="4550"/>
              <a:buFont typeface="Baskervville"/>
              <a:buNone/>
            </a:pPr>
            <a:r>
              <a:rPr b="0" i="0" lang="en-US" sz="4550" u="none" cap="none" strike="noStrike">
                <a:solidFill>
                  <a:srgbClr val="787878"/>
                </a:solidFill>
                <a:latin typeface="Baskervville"/>
                <a:ea typeface="Baskervville"/>
                <a:cs typeface="Baskervville"/>
                <a:sym typeface="Baskervville"/>
              </a:rPr>
              <a:t>Data Overview</a:t>
            </a:r>
            <a:endParaRPr b="0" i="0" sz="4550" u="none" cap="none" strike="noStrike"/>
          </a:p>
        </p:txBody>
      </p:sp>
      <p:sp>
        <p:nvSpPr>
          <p:cNvPr id="119" name="Google Shape;119;p17"/>
          <p:cNvSpPr/>
          <p:nvPr/>
        </p:nvSpPr>
        <p:spPr>
          <a:xfrm>
            <a:off x="649129" y="2875121"/>
            <a:ext cx="13332143"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For this analysis, we utilized the </a:t>
            </a:r>
            <a:r>
              <a:rPr b="1" i="0" lang="en-US" sz="1250" u="none" cap="none" strike="noStrike">
                <a:solidFill>
                  <a:srgbClr val="824E5C"/>
                </a:solidFill>
                <a:latin typeface="Poppins"/>
                <a:ea typeface="Poppins"/>
                <a:cs typeface="Poppins"/>
                <a:sym typeface="Poppins"/>
              </a:rPr>
              <a:t>NYC Taxi Trip Records dataset</a:t>
            </a:r>
            <a:r>
              <a:rPr b="0" i="0" lang="en-US" sz="1250" u="none" cap="none" strike="noStrike">
                <a:solidFill>
                  <a:srgbClr val="6E6666"/>
                </a:solidFill>
                <a:latin typeface="Poppins"/>
                <a:ea typeface="Poppins"/>
                <a:cs typeface="Poppins"/>
                <a:sym typeface="Poppins"/>
              </a:rPr>
              <a:t>, containing over 500,000 rows and 18 columns of trip-level information. Through data cleaning and feature engineering, we filtered the dataset to include only the columns directly impacting our study — the relationship between payment type and fare amount.</a:t>
            </a:r>
            <a:endParaRPr b="0" i="0" sz="1250" u="none" cap="none" strike="noStrike"/>
          </a:p>
        </p:txBody>
      </p:sp>
      <p:sp>
        <p:nvSpPr>
          <p:cNvPr id="120" name="Google Shape;120;p17"/>
          <p:cNvSpPr/>
          <p:nvPr/>
        </p:nvSpPr>
        <p:spPr>
          <a:xfrm>
            <a:off x="649129" y="3576757"/>
            <a:ext cx="13332143" cy="2831306"/>
          </a:xfrm>
          <a:prstGeom prst="roundRect">
            <a:avLst>
              <a:gd fmla="val 8599"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656749" y="3584377"/>
            <a:ext cx="13316903" cy="4693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819150" y="3689271"/>
            <a:ext cx="3666649"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Feature Name</a:t>
            </a:r>
            <a:endParaRPr b="0" i="0" sz="1250" u="none" cap="none" strike="noStrike"/>
          </a:p>
        </p:txBody>
      </p:sp>
      <p:sp>
        <p:nvSpPr>
          <p:cNvPr id="123" name="Google Shape;123;p17"/>
          <p:cNvSpPr/>
          <p:nvPr/>
        </p:nvSpPr>
        <p:spPr>
          <a:xfrm>
            <a:off x="4817983" y="3689271"/>
            <a:ext cx="8993386"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Description</a:t>
            </a:r>
            <a:endParaRPr b="0" i="0" sz="1250" u="none" cap="none" strike="noStrike"/>
          </a:p>
        </p:txBody>
      </p:sp>
      <p:sp>
        <p:nvSpPr>
          <p:cNvPr id="124" name="Google Shape;124;p17"/>
          <p:cNvSpPr/>
          <p:nvPr/>
        </p:nvSpPr>
        <p:spPr>
          <a:xfrm>
            <a:off x="656749" y="4053721"/>
            <a:ext cx="13316903" cy="46934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819150" y="4158615"/>
            <a:ext cx="3666649"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passenger_count</a:t>
            </a:r>
            <a:endParaRPr b="0" i="0" sz="1250" u="none" cap="none" strike="noStrike"/>
          </a:p>
        </p:txBody>
      </p:sp>
      <p:sp>
        <p:nvSpPr>
          <p:cNvPr id="126" name="Google Shape;126;p17"/>
          <p:cNvSpPr/>
          <p:nvPr/>
        </p:nvSpPr>
        <p:spPr>
          <a:xfrm>
            <a:off x="4817983" y="4158615"/>
            <a:ext cx="8993386"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Number of passengers in a trip (1–5)</a:t>
            </a:r>
            <a:endParaRPr b="0" i="0" sz="1250" u="none" cap="none" strike="noStrike"/>
          </a:p>
        </p:txBody>
      </p:sp>
      <p:sp>
        <p:nvSpPr>
          <p:cNvPr id="127" name="Google Shape;127;p17"/>
          <p:cNvSpPr/>
          <p:nvPr/>
        </p:nvSpPr>
        <p:spPr>
          <a:xfrm>
            <a:off x="656749" y="4523065"/>
            <a:ext cx="13316903" cy="4693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819150" y="4627959"/>
            <a:ext cx="3666649"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payment_type</a:t>
            </a:r>
            <a:endParaRPr b="0" i="0" sz="1250" u="none" cap="none" strike="noStrike"/>
          </a:p>
        </p:txBody>
      </p:sp>
      <p:sp>
        <p:nvSpPr>
          <p:cNvPr id="129" name="Google Shape;129;p17"/>
          <p:cNvSpPr/>
          <p:nvPr/>
        </p:nvSpPr>
        <p:spPr>
          <a:xfrm>
            <a:off x="4817983" y="4627959"/>
            <a:ext cx="8993386"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Mode of payment (Card or Cash)</a:t>
            </a:r>
            <a:endParaRPr b="0" i="0" sz="1250" u="none" cap="none" strike="noStrike"/>
          </a:p>
        </p:txBody>
      </p:sp>
      <p:sp>
        <p:nvSpPr>
          <p:cNvPr id="130" name="Google Shape;130;p17"/>
          <p:cNvSpPr/>
          <p:nvPr/>
        </p:nvSpPr>
        <p:spPr>
          <a:xfrm>
            <a:off x="656749" y="4992410"/>
            <a:ext cx="13316903" cy="46934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819150" y="5097304"/>
            <a:ext cx="3666649"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fare_amount</a:t>
            </a:r>
            <a:endParaRPr b="0" i="0" sz="1250" u="none" cap="none" strike="noStrike"/>
          </a:p>
        </p:txBody>
      </p:sp>
      <p:sp>
        <p:nvSpPr>
          <p:cNvPr id="132" name="Google Shape;132;p17"/>
          <p:cNvSpPr/>
          <p:nvPr/>
        </p:nvSpPr>
        <p:spPr>
          <a:xfrm>
            <a:off x="4817983" y="5097304"/>
            <a:ext cx="8993386"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Total fare charged for the trip</a:t>
            </a:r>
            <a:endParaRPr b="0" i="0" sz="1250" u="none" cap="none" strike="noStrike"/>
          </a:p>
        </p:txBody>
      </p:sp>
      <p:sp>
        <p:nvSpPr>
          <p:cNvPr id="133" name="Google Shape;133;p17"/>
          <p:cNvSpPr/>
          <p:nvPr/>
        </p:nvSpPr>
        <p:spPr>
          <a:xfrm>
            <a:off x="656749" y="5461754"/>
            <a:ext cx="13316903" cy="4693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819150" y="5566648"/>
            <a:ext cx="3666649"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trip_distance</a:t>
            </a:r>
            <a:endParaRPr b="0" i="0" sz="1250" u="none" cap="none" strike="noStrike"/>
          </a:p>
        </p:txBody>
      </p:sp>
      <p:sp>
        <p:nvSpPr>
          <p:cNvPr id="135" name="Google Shape;135;p17"/>
          <p:cNvSpPr/>
          <p:nvPr/>
        </p:nvSpPr>
        <p:spPr>
          <a:xfrm>
            <a:off x="4817983" y="5566648"/>
            <a:ext cx="8993386"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Distance of the trip in miles</a:t>
            </a:r>
            <a:endParaRPr b="0" i="0" sz="1250" u="none" cap="none" strike="noStrike"/>
          </a:p>
        </p:txBody>
      </p:sp>
      <p:sp>
        <p:nvSpPr>
          <p:cNvPr id="136" name="Google Shape;136;p17"/>
          <p:cNvSpPr/>
          <p:nvPr/>
        </p:nvSpPr>
        <p:spPr>
          <a:xfrm>
            <a:off x="656749" y="5931098"/>
            <a:ext cx="13316903" cy="46934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819150" y="6035992"/>
            <a:ext cx="3666649"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duration</a:t>
            </a:r>
            <a:endParaRPr b="0" i="0" sz="1250" u="none" cap="none" strike="noStrike"/>
          </a:p>
        </p:txBody>
      </p:sp>
      <p:sp>
        <p:nvSpPr>
          <p:cNvPr id="138" name="Google Shape;138;p17"/>
          <p:cNvSpPr/>
          <p:nvPr/>
        </p:nvSpPr>
        <p:spPr>
          <a:xfrm>
            <a:off x="4817983" y="6035992"/>
            <a:ext cx="8993386"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Trip duration in minutes</a:t>
            </a:r>
            <a:endParaRPr b="0" i="0" sz="12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p:nvPr/>
        </p:nvSpPr>
        <p:spPr>
          <a:xfrm>
            <a:off x="649129" y="2000369"/>
            <a:ext cx="6474381" cy="72902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787878"/>
              </a:buClr>
              <a:buSzPts val="4550"/>
              <a:buFont typeface="Baskervville"/>
              <a:buNone/>
            </a:pPr>
            <a:r>
              <a:rPr b="0" i="0" lang="en-US" sz="4550" u="none" cap="none" strike="noStrike">
                <a:solidFill>
                  <a:srgbClr val="787878"/>
                </a:solidFill>
                <a:latin typeface="Baskervville"/>
                <a:ea typeface="Baskervville"/>
                <a:cs typeface="Baskervville"/>
                <a:sym typeface="Baskervville"/>
              </a:rPr>
              <a:t>Our Analytical Approach</a:t>
            </a:r>
            <a:endParaRPr b="0" i="0" sz="4550" u="none" cap="none" strike="noStrike"/>
          </a:p>
        </p:txBody>
      </p:sp>
      <p:sp>
        <p:nvSpPr>
          <p:cNvPr id="145" name="Google Shape;145;p18"/>
          <p:cNvSpPr/>
          <p:nvPr/>
        </p:nvSpPr>
        <p:spPr>
          <a:xfrm>
            <a:off x="649129" y="3053953"/>
            <a:ext cx="13332143"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A structured analytical process was followed to understand the relationship between payment type and fare amount, using both descriptive and statistical techniques.</a:t>
            </a:r>
            <a:endParaRPr b="0" i="0" sz="1250" u="none" cap="none" strike="noStrike"/>
          </a:p>
        </p:txBody>
      </p:sp>
      <p:pic>
        <p:nvPicPr>
          <p:cNvPr descr="preencoded.png" id="146" name="Google Shape;146;p18"/>
          <p:cNvPicPr preferRelativeResize="0"/>
          <p:nvPr/>
        </p:nvPicPr>
        <p:blipFill rotWithShape="1">
          <a:blip r:embed="rId3">
            <a:alphaModFix/>
          </a:blip>
          <a:srcRect b="0" l="0" r="0" t="0"/>
          <a:stretch/>
        </p:blipFill>
        <p:spPr>
          <a:xfrm>
            <a:off x="649129" y="3755588"/>
            <a:ext cx="4444008" cy="649129"/>
          </a:xfrm>
          <a:prstGeom prst="rect">
            <a:avLst/>
          </a:prstGeom>
          <a:noFill/>
          <a:ln>
            <a:noFill/>
          </a:ln>
        </p:spPr>
      </p:pic>
      <p:sp>
        <p:nvSpPr>
          <p:cNvPr id="147" name="Google Shape;147;p18"/>
          <p:cNvSpPr/>
          <p:nvPr/>
        </p:nvSpPr>
        <p:spPr>
          <a:xfrm>
            <a:off x="811411" y="4566999"/>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Descriptive Analysis</a:t>
            </a:r>
            <a:endParaRPr b="0" i="0" sz="2250" u="none" cap="none" strike="noStrike"/>
          </a:p>
        </p:txBody>
      </p:sp>
      <p:sp>
        <p:nvSpPr>
          <p:cNvPr id="148" name="Google Shape;148;p18"/>
          <p:cNvSpPr/>
          <p:nvPr/>
        </p:nvSpPr>
        <p:spPr>
          <a:xfrm>
            <a:off x="811411" y="5028724"/>
            <a:ext cx="4119443" cy="7786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Performed statistical analysis to summarize key aspects of the dataset, focusing on fare amounts, payment types, and trip characteristics.</a:t>
            </a:r>
            <a:endParaRPr b="0" i="0" sz="1250" u="none" cap="none" strike="noStrike"/>
          </a:p>
        </p:txBody>
      </p:sp>
      <p:pic>
        <p:nvPicPr>
          <p:cNvPr descr="preencoded.png" id="149" name="Google Shape;149;p18"/>
          <p:cNvPicPr preferRelativeResize="0"/>
          <p:nvPr/>
        </p:nvPicPr>
        <p:blipFill rotWithShape="1">
          <a:blip r:embed="rId4">
            <a:alphaModFix/>
          </a:blip>
          <a:srcRect b="0" l="0" r="0" t="0"/>
          <a:stretch/>
        </p:blipFill>
        <p:spPr>
          <a:xfrm>
            <a:off x="5093137" y="3755588"/>
            <a:ext cx="4444008" cy="649129"/>
          </a:xfrm>
          <a:prstGeom prst="rect">
            <a:avLst/>
          </a:prstGeom>
          <a:noFill/>
          <a:ln>
            <a:noFill/>
          </a:ln>
        </p:spPr>
      </p:pic>
      <p:sp>
        <p:nvSpPr>
          <p:cNvPr id="150" name="Google Shape;150;p18"/>
          <p:cNvSpPr/>
          <p:nvPr/>
        </p:nvSpPr>
        <p:spPr>
          <a:xfrm>
            <a:off x="5255419" y="4566999"/>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Hypothesis Testing</a:t>
            </a:r>
            <a:endParaRPr b="0" i="0" sz="2250" u="none" cap="none" strike="noStrike"/>
          </a:p>
        </p:txBody>
      </p:sp>
      <p:sp>
        <p:nvSpPr>
          <p:cNvPr id="151" name="Google Shape;151;p18"/>
          <p:cNvSpPr/>
          <p:nvPr/>
        </p:nvSpPr>
        <p:spPr>
          <a:xfrm>
            <a:off x="5255419" y="5028724"/>
            <a:ext cx="4119443" cy="7786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Conducted a T-test to evaluate whether different payment methods significantly influence fare amounts.</a:t>
            </a:r>
            <a:endParaRPr b="0" i="0" sz="1250" u="none" cap="none" strike="noStrike"/>
          </a:p>
        </p:txBody>
      </p:sp>
      <p:pic>
        <p:nvPicPr>
          <p:cNvPr descr="preencoded.png" id="152" name="Google Shape;152;p18"/>
          <p:cNvPicPr preferRelativeResize="0"/>
          <p:nvPr/>
        </p:nvPicPr>
        <p:blipFill rotWithShape="1">
          <a:blip r:embed="rId5">
            <a:alphaModFix/>
          </a:blip>
          <a:srcRect b="0" l="0" r="0" t="0"/>
          <a:stretch/>
        </p:blipFill>
        <p:spPr>
          <a:xfrm>
            <a:off x="9537144" y="3755588"/>
            <a:ext cx="4444008" cy="649129"/>
          </a:xfrm>
          <a:prstGeom prst="rect">
            <a:avLst/>
          </a:prstGeom>
          <a:noFill/>
          <a:ln>
            <a:noFill/>
          </a:ln>
        </p:spPr>
      </p:pic>
      <p:sp>
        <p:nvSpPr>
          <p:cNvPr id="153" name="Google Shape;153;p18"/>
          <p:cNvSpPr/>
          <p:nvPr/>
        </p:nvSpPr>
        <p:spPr>
          <a:xfrm>
            <a:off x="9699427" y="4566999"/>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E6666"/>
              </a:buClr>
              <a:buSzPts val="2250"/>
              <a:buFont typeface="Baskervville"/>
              <a:buNone/>
            </a:pPr>
            <a:r>
              <a:rPr b="0" i="0" lang="en-US" sz="2250" u="none" cap="none" strike="noStrike">
                <a:solidFill>
                  <a:srgbClr val="6E6666"/>
                </a:solidFill>
                <a:latin typeface="Baskervville"/>
                <a:ea typeface="Baskervville"/>
                <a:cs typeface="Baskervville"/>
                <a:sym typeface="Baskervville"/>
              </a:rPr>
              <a:t>Correlation Analysis</a:t>
            </a:r>
            <a:endParaRPr b="0" i="0" sz="2250" u="none" cap="none" strike="noStrike"/>
          </a:p>
        </p:txBody>
      </p:sp>
      <p:sp>
        <p:nvSpPr>
          <p:cNvPr id="154" name="Google Shape;154;p18"/>
          <p:cNvSpPr/>
          <p:nvPr/>
        </p:nvSpPr>
        <p:spPr>
          <a:xfrm>
            <a:off x="9699427" y="5028724"/>
            <a:ext cx="4119443" cy="103822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Measured the strength and direction of the relationship between trip duration and fare amount, identifying how strongly fare increases with longer trip durations.</a:t>
            </a:r>
            <a:endParaRPr b="0" i="0" sz="12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preencoded.png" id="160" name="Google Shape;160;p19"/>
          <p:cNvPicPr preferRelativeResize="0"/>
          <p:nvPr/>
        </p:nvPicPr>
        <p:blipFill rotWithShape="1">
          <a:blip r:embed="rId3">
            <a:alphaModFix/>
          </a:blip>
          <a:srcRect b="0" l="0" r="0" t="0"/>
          <a:stretch/>
        </p:blipFill>
        <p:spPr>
          <a:xfrm>
            <a:off x="0" y="0"/>
            <a:ext cx="14630400" cy="2028706"/>
          </a:xfrm>
          <a:prstGeom prst="rect">
            <a:avLst/>
          </a:prstGeom>
          <a:noFill/>
          <a:ln>
            <a:noFill/>
          </a:ln>
        </p:spPr>
      </p:pic>
      <p:sp>
        <p:nvSpPr>
          <p:cNvPr id="161" name="Google Shape;161;p19"/>
          <p:cNvSpPr/>
          <p:nvPr/>
        </p:nvSpPr>
        <p:spPr>
          <a:xfrm>
            <a:off x="649129" y="2672239"/>
            <a:ext cx="9689425" cy="72902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787878"/>
              </a:buClr>
              <a:buSzPts val="4550"/>
              <a:buFont typeface="Baskervville"/>
              <a:buNone/>
            </a:pPr>
            <a:r>
              <a:rPr b="0" i="0" lang="en-US" sz="4550" u="none" cap="none" strike="noStrike">
                <a:solidFill>
                  <a:srgbClr val="787878"/>
                </a:solidFill>
                <a:latin typeface="Baskervville"/>
                <a:ea typeface="Baskervville"/>
                <a:cs typeface="Baskervville"/>
                <a:sym typeface="Baskervville"/>
              </a:rPr>
              <a:t>Data Cleaning &amp; Feature Engineering</a:t>
            </a:r>
            <a:endParaRPr b="0" i="0" sz="4550" u="none" cap="none" strike="noStrike"/>
          </a:p>
        </p:txBody>
      </p:sp>
      <p:sp>
        <p:nvSpPr>
          <p:cNvPr id="162" name="Google Shape;162;p19"/>
          <p:cNvSpPr/>
          <p:nvPr/>
        </p:nvSpPr>
        <p:spPr>
          <a:xfrm>
            <a:off x="649129" y="3806904"/>
            <a:ext cx="3499604" cy="437317"/>
          </a:xfrm>
          <a:prstGeom prst="rect">
            <a:avLst/>
          </a:prstGeom>
          <a:noFill/>
          <a:ln>
            <a:noFill/>
          </a:ln>
        </p:spPr>
        <p:txBody>
          <a:bodyPr anchorCtr="0" anchor="t" bIns="0" lIns="0" spcFirstLastPara="1" rIns="0" wrap="square" tIns="0">
            <a:noAutofit/>
          </a:bodyPr>
          <a:lstStyle/>
          <a:p>
            <a:pPr indent="0" lvl="0" marL="0" marR="0" rtl="0" algn="l">
              <a:lnSpc>
                <a:spcPct val="123636"/>
              </a:lnSpc>
              <a:spcBef>
                <a:spcPts val="0"/>
              </a:spcBef>
              <a:spcAft>
                <a:spcPts val="0"/>
              </a:spcAft>
              <a:buClr>
                <a:srgbClr val="787878"/>
              </a:buClr>
              <a:buSzPts val="2750"/>
              <a:buFont typeface="Baskervville"/>
              <a:buNone/>
            </a:pPr>
            <a:r>
              <a:rPr b="0" i="0" lang="en-US" sz="2750" u="none" cap="none" strike="noStrike">
                <a:solidFill>
                  <a:srgbClr val="787878"/>
                </a:solidFill>
                <a:latin typeface="Baskervville"/>
                <a:ea typeface="Baskervville"/>
                <a:cs typeface="Baskervville"/>
                <a:sym typeface="Baskervville"/>
              </a:rPr>
              <a:t>Data Cleaning Process</a:t>
            </a:r>
            <a:endParaRPr b="0" i="0" sz="2750" u="none" cap="none" strike="noStrike"/>
          </a:p>
        </p:txBody>
      </p:sp>
      <p:sp>
        <p:nvSpPr>
          <p:cNvPr id="163" name="Google Shape;163;p19"/>
          <p:cNvSpPr/>
          <p:nvPr/>
        </p:nvSpPr>
        <p:spPr>
          <a:xfrm>
            <a:off x="649129" y="4406503"/>
            <a:ext cx="6468070"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Initial Dataset:</a:t>
            </a:r>
            <a:r>
              <a:rPr b="0" i="0" lang="en-US" sz="1250" u="none" cap="none" strike="noStrike">
                <a:solidFill>
                  <a:srgbClr val="6E6666"/>
                </a:solidFill>
                <a:latin typeface="Poppins"/>
                <a:ea typeface="Poppins"/>
                <a:cs typeface="Poppins"/>
                <a:sym typeface="Poppins"/>
              </a:rPr>
              <a:t> ~500,000 rows, 18 columns</a:t>
            </a:r>
            <a:endParaRPr b="0" i="0" sz="1250" u="none" cap="none" strike="noStrike"/>
          </a:p>
        </p:txBody>
      </p:sp>
      <p:sp>
        <p:nvSpPr>
          <p:cNvPr id="164" name="Google Shape;164;p19"/>
          <p:cNvSpPr/>
          <p:nvPr/>
        </p:nvSpPr>
        <p:spPr>
          <a:xfrm>
            <a:off x="649129" y="4722852"/>
            <a:ext cx="6468070" cy="259556"/>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6E6666"/>
              </a:buClr>
              <a:buSzPts val="1250"/>
              <a:buFont typeface="Poppins"/>
              <a:buChar char="•"/>
            </a:pPr>
            <a:r>
              <a:rPr b="0" i="0" lang="en-US" sz="1250" u="none" cap="none" strike="noStrike">
                <a:solidFill>
                  <a:srgbClr val="6E6666"/>
                </a:solidFill>
                <a:latin typeface="Poppins"/>
                <a:ea typeface="Poppins"/>
                <a:cs typeface="Poppins"/>
                <a:sym typeface="Poppins"/>
              </a:rPr>
              <a:t>Used value_counts to verify 0% missing values in key columns</a:t>
            </a:r>
            <a:endParaRPr b="0" i="0" sz="1250" u="none" cap="none" strike="noStrike"/>
          </a:p>
        </p:txBody>
      </p:sp>
      <p:sp>
        <p:nvSpPr>
          <p:cNvPr id="165" name="Google Shape;165;p19"/>
          <p:cNvSpPr/>
          <p:nvPr/>
        </p:nvSpPr>
        <p:spPr>
          <a:xfrm>
            <a:off x="649129" y="5039201"/>
            <a:ext cx="6468070" cy="259556"/>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6E6666"/>
              </a:buClr>
              <a:buSzPts val="1250"/>
              <a:buFont typeface="Poppins"/>
              <a:buChar char="•"/>
            </a:pPr>
            <a:r>
              <a:rPr b="0" i="0" lang="en-US" sz="1250" u="none" cap="none" strike="noStrike">
                <a:solidFill>
                  <a:srgbClr val="6E6666"/>
                </a:solidFill>
                <a:latin typeface="Poppins"/>
                <a:ea typeface="Poppins"/>
                <a:cs typeface="Poppins"/>
                <a:sym typeface="Poppins"/>
              </a:rPr>
              <a:t>Removed duplicate records to maintain unique trip entries</a:t>
            </a:r>
            <a:endParaRPr b="0" i="0" sz="1250" u="none" cap="none" strike="noStrike"/>
          </a:p>
        </p:txBody>
      </p:sp>
      <p:sp>
        <p:nvSpPr>
          <p:cNvPr id="166" name="Google Shape;166;p19"/>
          <p:cNvSpPr/>
          <p:nvPr/>
        </p:nvSpPr>
        <p:spPr>
          <a:xfrm>
            <a:off x="649129" y="5355550"/>
            <a:ext cx="6468070" cy="259556"/>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6E6666"/>
              </a:buClr>
              <a:buSzPts val="1250"/>
              <a:buFont typeface="Poppins"/>
              <a:buChar char="•"/>
            </a:pPr>
            <a:r>
              <a:rPr b="0" i="0" lang="en-US" sz="1250" u="none" cap="none" strike="noStrike">
                <a:solidFill>
                  <a:srgbClr val="6E6666"/>
                </a:solidFill>
                <a:latin typeface="Poppins"/>
                <a:ea typeface="Poppins"/>
                <a:cs typeface="Poppins"/>
                <a:sym typeface="Poppins"/>
              </a:rPr>
              <a:t>Dropped irrelevant columns not affecting fare or payment type</a:t>
            </a:r>
            <a:endParaRPr b="0" i="0" sz="1250" u="none" cap="none" strike="noStrike"/>
          </a:p>
        </p:txBody>
      </p:sp>
      <p:sp>
        <p:nvSpPr>
          <p:cNvPr id="167" name="Google Shape;167;p19"/>
          <p:cNvSpPr/>
          <p:nvPr/>
        </p:nvSpPr>
        <p:spPr>
          <a:xfrm>
            <a:off x="649129" y="5671899"/>
            <a:ext cx="6468070"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824E5C"/>
              </a:buClr>
              <a:buSzPts val="1250"/>
              <a:buFont typeface="Poppins"/>
              <a:buNone/>
            </a:pPr>
            <a:r>
              <a:rPr b="1" i="0" lang="en-US" sz="1250" u="none" cap="none" strike="noStrike">
                <a:solidFill>
                  <a:srgbClr val="824E5C"/>
                </a:solidFill>
                <a:latin typeface="Poppins"/>
                <a:ea typeface="Poppins"/>
                <a:cs typeface="Poppins"/>
                <a:sym typeface="Poppins"/>
              </a:rPr>
              <a:t>Final Dataset:</a:t>
            </a:r>
            <a:r>
              <a:rPr b="0" i="0" lang="en-US" sz="1250" u="none" cap="none" strike="noStrike">
                <a:solidFill>
                  <a:srgbClr val="6E6666"/>
                </a:solidFill>
                <a:latin typeface="Poppins"/>
                <a:ea typeface="Poppins"/>
                <a:cs typeface="Poppins"/>
                <a:sym typeface="Poppins"/>
              </a:rPr>
              <a:t> 406,511 rows and 5 key columns</a:t>
            </a:r>
            <a:endParaRPr b="0" i="0" sz="1250" u="none" cap="none" strike="noStrike"/>
          </a:p>
        </p:txBody>
      </p:sp>
      <p:sp>
        <p:nvSpPr>
          <p:cNvPr id="168" name="Google Shape;168;p19"/>
          <p:cNvSpPr/>
          <p:nvPr/>
        </p:nvSpPr>
        <p:spPr>
          <a:xfrm>
            <a:off x="649129" y="6077426"/>
            <a:ext cx="6468070"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Validated dataset using distribution-based checks instead of only counting nulls — ensuring accurate and clean data.</a:t>
            </a:r>
            <a:endParaRPr b="0" i="0" sz="1250" u="none" cap="none" strike="noStrike"/>
          </a:p>
        </p:txBody>
      </p:sp>
      <p:sp>
        <p:nvSpPr>
          <p:cNvPr id="169" name="Google Shape;169;p19"/>
          <p:cNvSpPr/>
          <p:nvPr/>
        </p:nvSpPr>
        <p:spPr>
          <a:xfrm>
            <a:off x="7520821" y="3806904"/>
            <a:ext cx="3499604" cy="437317"/>
          </a:xfrm>
          <a:prstGeom prst="rect">
            <a:avLst/>
          </a:prstGeom>
          <a:noFill/>
          <a:ln>
            <a:noFill/>
          </a:ln>
        </p:spPr>
        <p:txBody>
          <a:bodyPr anchorCtr="0" anchor="t" bIns="0" lIns="0" spcFirstLastPara="1" rIns="0" wrap="square" tIns="0">
            <a:noAutofit/>
          </a:bodyPr>
          <a:lstStyle/>
          <a:p>
            <a:pPr indent="0" lvl="0" marL="0" marR="0" rtl="0" algn="l">
              <a:lnSpc>
                <a:spcPct val="123636"/>
              </a:lnSpc>
              <a:spcBef>
                <a:spcPts val="0"/>
              </a:spcBef>
              <a:spcAft>
                <a:spcPts val="0"/>
              </a:spcAft>
              <a:buClr>
                <a:srgbClr val="787878"/>
              </a:buClr>
              <a:buSzPts val="2750"/>
              <a:buFont typeface="Baskervville"/>
              <a:buNone/>
            </a:pPr>
            <a:r>
              <a:rPr b="0" i="0" lang="en-US" sz="2750" u="none" cap="none" strike="noStrike">
                <a:solidFill>
                  <a:srgbClr val="787878"/>
                </a:solidFill>
                <a:latin typeface="Baskervville"/>
                <a:ea typeface="Baskervville"/>
                <a:cs typeface="Baskervville"/>
                <a:sym typeface="Baskervville"/>
              </a:rPr>
              <a:t>Feature Engineering</a:t>
            </a:r>
            <a:endParaRPr b="0" i="0" sz="2750" u="none" cap="none" strike="noStrike"/>
          </a:p>
        </p:txBody>
      </p:sp>
      <p:sp>
        <p:nvSpPr>
          <p:cNvPr id="170" name="Google Shape;170;p19"/>
          <p:cNvSpPr/>
          <p:nvPr/>
        </p:nvSpPr>
        <p:spPr>
          <a:xfrm>
            <a:off x="7520821" y="4406503"/>
            <a:ext cx="6468070"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Identifying Key Features Affecting Fare Amount:</a:t>
            </a:r>
            <a:endParaRPr b="0" i="0" sz="1250" u="none" cap="none" strike="noStrike"/>
          </a:p>
        </p:txBody>
      </p:sp>
      <p:sp>
        <p:nvSpPr>
          <p:cNvPr id="171" name="Google Shape;171;p19"/>
          <p:cNvSpPr/>
          <p:nvPr/>
        </p:nvSpPr>
        <p:spPr>
          <a:xfrm>
            <a:off x="7520821" y="4812030"/>
            <a:ext cx="6468070"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Trip Distance (miles)</a:t>
            </a:r>
            <a:r>
              <a:rPr b="0" i="0" lang="en-US" sz="1250" u="none" cap="none" strike="noStrike">
                <a:solidFill>
                  <a:srgbClr val="6E6666"/>
                </a:solidFill>
                <a:latin typeface="Poppins"/>
                <a:ea typeface="Poppins"/>
                <a:cs typeface="Poppins"/>
                <a:sym typeface="Poppins"/>
              </a:rPr>
              <a:t> – Directly influences total fare</a:t>
            </a:r>
            <a:endParaRPr b="0" i="0" sz="1250" u="none" cap="none" strike="noStrike"/>
          </a:p>
        </p:txBody>
      </p:sp>
      <p:sp>
        <p:nvSpPr>
          <p:cNvPr id="172" name="Google Shape;172;p19"/>
          <p:cNvSpPr/>
          <p:nvPr/>
        </p:nvSpPr>
        <p:spPr>
          <a:xfrm>
            <a:off x="7520821" y="5128379"/>
            <a:ext cx="6468070"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Trip Duration (minutes)</a:t>
            </a:r>
            <a:r>
              <a:rPr b="0" i="0" lang="en-US" sz="1250" u="none" cap="none" strike="noStrike">
                <a:solidFill>
                  <a:srgbClr val="6E6666"/>
                </a:solidFill>
                <a:latin typeface="Poppins"/>
                <a:ea typeface="Poppins"/>
                <a:cs typeface="Poppins"/>
                <a:sym typeface="Poppins"/>
              </a:rPr>
              <a:t> – Created new time-based feature to capture duration impact</a:t>
            </a:r>
            <a:endParaRPr b="0" i="0" sz="1250" u="none" cap="none" strike="noStrike"/>
          </a:p>
        </p:txBody>
      </p:sp>
      <p:sp>
        <p:nvSpPr>
          <p:cNvPr id="173" name="Google Shape;173;p19"/>
          <p:cNvSpPr/>
          <p:nvPr/>
        </p:nvSpPr>
        <p:spPr>
          <a:xfrm>
            <a:off x="7520821" y="5793462"/>
            <a:ext cx="6468070"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Creating 'Duration' Feature:</a:t>
            </a:r>
            <a:endParaRPr b="0" i="0" sz="1250" u="none" cap="none" strike="noStrike"/>
          </a:p>
        </p:txBody>
      </p:sp>
      <p:sp>
        <p:nvSpPr>
          <p:cNvPr id="174" name="Google Shape;174;p19"/>
          <p:cNvSpPr/>
          <p:nvPr/>
        </p:nvSpPr>
        <p:spPr>
          <a:xfrm>
            <a:off x="7520821" y="6235541"/>
            <a:ext cx="6468070" cy="502920"/>
          </a:xfrm>
          <a:prstGeom prst="roundRect">
            <a:avLst>
              <a:gd fmla="val 48408"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7512725" y="6235541"/>
            <a:ext cx="6484263" cy="502920"/>
          </a:xfrm>
          <a:prstGeom prst="roundRect">
            <a:avLst>
              <a:gd fmla="val 4841"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7675007" y="6357223"/>
            <a:ext cx="6159698"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Consolas"/>
              <a:buNone/>
            </a:pPr>
            <a:r>
              <a:rPr b="0" i="0" lang="en-US" sz="1250" u="none" cap="none" strike="noStrike">
                <a:solidFill>
                  <a:srgbClr val="6E6666"/>
                </a:solidFill>
                <a:highlight>
                  <a:srgbClr val="F2F2F2"/>
                </a:highlight>
                <a:latin typeface="Consolas"/>
                <a:ea typeface="Consolas"/>
                <a:cs typeface="Consolas"/>
                <a:sym typeface="Consolas"/>
              </a:rPr>
              <a:t>duration = tpep_dropoff_datetime - tpep_pickup_datetime</a:t>
            </a:r>
            <a:endParaRPr b="0" i="0" sz="1250" u="none" cap="none" strike="noStrike"/>
          </a:p>
        </p:txBody>
      </p:sp>
      <p:sp>
        <p:nvSpPr>
          <p:cNvPr id="177" name="Google Shape;177;p19"/>
          <p:cNvSpPr/>
          <p:nvPr/>
        </p:nvSpPr>
        <p:spPr>
          <a:xfrm>
            <a:off x="7520821" y="6920984"/>
            <a:ext cx="6468070"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Converted both columns from object → datetime. Computed duration in minutes for better comparability.</a:t>
            </a:r>
            <a:endParaRPr b="0" i="0" sz="12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p:nvPr/>
        </p:nvSpPr>
        <p:spPr>
          <a:xfrm>
            <a:off x="649129" y="2031325"/>
            <a:ext cx="10425946" cy="72902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787878"/>
              </a:buClr>
              <a:buSzPts val="4550"/>
              <a:buFont typeface="Baskervville"/>
              <a:buNone/>
            </a:pPr>
            <a:r>
              <a:rPr b="0" i="0" lang="en-US" sz="4550" u="none" cap="none" strike="noStrike">
                <a:solidFill>
                  <a:srgbClr val="787878"/>
                </a:solidFill>
                <a:latin typeface="Baskervville"/>
                <a:ea typeface="Baskervville"/>
                <a:cs typeface="Baskervville"/>
                <a:sym typeface="Baskervville"/>
              </a:rPr>
              <a:t>Journey Insights: Payment Types Matter</a:t>
            </a:r>
            <a:endParaRPr b="0" i="0" sz="4550" u="none" cap="none" strike="noStrike"/>
          </a:p>
        </p:txBody>
      </p:sp>
      <p:sp>
        <p:nvSpPr>
          <p:cNvPr id="184" name="Google Shape;184;p20"/>
          <p:cNvSpPr/>
          <p:nvPr/>
        </p:nvSpPr>
        <p:spPr>
          <a:xfrm>
            <a:off x="649129" y="3084909"/>
            <a:ext cx="13332143"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To explore whether payment type (Card vs Cash) influences key ride metrics like Fare Amount, Trip Distance, and Trip Duration.</a:t>
            </a:r>
            <a:endParaRPr b="0" i="0" sz="1250" u="none" cap="none" strike="noStrike"/>
          </a:p>
        </p:txBody>
      </p:sp>
      <p:sp>
        <p:nvSpPr>
          <p:cNvPr id="185" name="Google Shape;185;p20"/>
          <p:cNvSpPr/>
          <p:nvPr/>
        </p:nvSpPr>
        <p:spPr>
          <a:xfrm>
            <a:off x="649129" y="3526988"/>
            <a:ext cx="13332143" cy="2671286"/>
          </a:xfrm>
          <a:prstGeom prst="roundRect">
            <a:avLst>
              <a:gd fmla="val 9114"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656749" y="3534608"/>
            <a:ext cx="13316903" cy="4693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819031" y="3639503"/>
            <a:ext cx="300085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Metric</a:t>
            </a:r>
            <a:endParaRPr b="0" i="0" sz="1250" u="none" cap="none" strike="noStrike"/>
          </a:p>
        </p:txBody>
      </p:sp>
      <p:sp>
        <p:nvSpPr>
          <p:cNvPr id="188" name="Google Shape;188;p20"/>
          <p:cNvSpPr/>
          <p:nvPr/>
        </p:nvSpPr>
        <p:spPr>
          <a:xfrm>
            <a:off x="4152067" y="3639503"/>
            <a:ext cx="299704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Card (Mean ± SD)</a:t>
            </a:r>
            <a:endParaRPr b="0" i="0" sz="1250" u="none" cap="none" strike="noStrike"/>
          </a:p>
        </p:txBody>
      </p:sp>
      <p:sp>
        <p:nvSpPr>
          <p:cNvPr id="189" name="Google Shape;189;p20"/>
          <p:cNvSpPr/>
          <p:nvPr/>
        </p:nvSpPr>
        <p:spPr>
          <a:xfrm>
            <a:off x="7481292" y="3639503"/>
            <a:ext cx="299704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Cash (Mean ± SD)</a:t>
            </a:r>
            <a:endParaRPr b="0" i="0" sz="1250" u="none" cap="none" strike="noStrike"/>
          </a:p>
        </p:txBody>
      </p:sp>
      <p:sp>
        <p:nvSpPr>
          <p:cNvPr id="190" name="Google Shape;190;p20"/>
          <p:cNvSpPr/>
          <p:nvPr/>
        </p:nvSpPr>
        <p:spPr>
          <a:xfrm>
            <a:off x="10810518" y="3639503"/>
            <a:ext cx="300085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1" i="0" lang="en-US" sz="1250" u="none" cap="none" strike="noStrike">
                <a:solidFill>
                  <a:srgbClr val="6E6666"/>
                </a:solidFill>
                <a:latin typeface="Poppins"/>
                <a:ea typeface="Poppins"/>
                <a:cs typeface="Poppins"/>
                <a:sym typeface="Poppins"/>
              </a:rPr>
              <a:t>Observation</a:t>
            </a:r>
            <a:endParaRPr b="0" i="0" sz="1250" u="none" cap="none" strike="noStrike"/>
          </a:p>
        </p:txBody>
      </p:sp>
      <p:sp>
        <p:nvSpPr>
          <p:cNvPr id="191" name="Google Shape;191;p20"/>
          <p:cNvSpPr/>
          <p:nvPr/>
        </p:nvSpPr>
        <p:spPr>
          <a:xfrm>
            <a:off x="656749" y="4003953"/>
            <a:ext cx="13316903" cy="72890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819031" y="4108847"/>
            <a:ext cx="300085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Fare Amount ($)</a:t>
            </a:r>
            <a:endParaRPr b="0" i="0" sz="1250" u="none" cap="none" strike="noStrike"/>
          </a:p>
        </p:txBody>
      </p:sp>
      <p:sp>
        <p:nvSpPr>
          <p:cNvPr id="193" name="Google Shape;193;p20"/>
          <p:cNvSpPr/>
          <p:nvPr/>
        </p:nvSpPr>
        <p:spPr>
          <a:xfrm>
            <a:off x="4152067" y="4108847"/>
            <a:ext cx="299704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10.14 ± 4.43</a:t>
            </a:r>
            <a:endParaRPr b="0" i="0" sz="1250" u="none" cap="none" strike="noStrike"/>
          </a:p>
        </p:txBody>
      </p:sp>
      <p:sp>
        <p:nvSpPr>
          <p:cNvPr id="194" name="Google Shape;194;p20"/>
          <p:cNvSpPr/>
          <p:nvPr/>
        </p:nvSpPr>
        <p:spPr>
          <a:xfrm>
            <a:off x="7481292" y="4108847"/>
            <a:ext cx="299704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9.82 ± 4.49</a:t>
            </a:r>
            <a:endParaRPr b="0" i="0" sz="1250" u="none" cap="none" strike="noStrike"/>
          </a:p>
        </p:txBody>
      </p:sp>
      <p:sp>
        <p:nvSpPr>
          <p:cNvPr id="195" name="Google Shape;195;p20"/>
          <p:cNvSpPr/>
          <p:nvPr/>
        </p:nvSpPr>
        <p:spPr>
          <a:xfrm>
            <a:off x="10810518" y="4108847"/>
            <a:ext cx="3000851"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Card users have slightly higher fares, indicating higher-value trips</a:t>
            </a:r>
            <a:endParaRPr b="0" i="0" sz="1250" u="none" cap="none" strike="noStrike"/>
          </a:p>
        </p:txBody>
      </p:sp>
      <p:sp>
        <p:nvSpPr>
          <p:cNvPr id="196" name="Google Shape;196;p20"/>
          <p:cNvSpPr/>
          <p:nvPr/>
        </p:nvSpPr>
        <p:spPr>
          <a:xfrm>
            <a:off x="656749" y="4732853"/>
            <a:ext cx="13316903" cy="72890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819031" y="4837748"/>
            <a:ext cx="300085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Trip Distance (miles)</a:t>
            </a:r>
            <a:endParaRPr b="0" i="0" sz="1250" u="none" cap="none" strike="noStrike"/>
          </a:p>
        </p:txBody>
      </p:sp>
      <p:sp>
        <p:nvSpPr>
          <p:cNvPr id="198" name="Google Shape;198;p20"/>
          <p:cNvSpPr/>
          <p:nvPr/>
        </p:nvSpPr>
        <p:spPr>
          <a:xfrm>
            <a:off x="4152067" y="4837748"/>
            <a:ext cx="299704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2.19 ± 1.42</a:t>
            </a:r>
            <a:endParaRPr b="0" i="0" sz="1250" u="none" cap="none" strike="noStrike"/>
          </a:p>
        </p:txBody>
      </p:sp>
      <p:sp>
        <p:nvSpPr>
          <p:cNvPr id="199" name="Google Shape;199;p20"/>
          <p:cNvSpPr/>
          <p:nvPr/>
        </p:nvSpPr>
        <p:spPr>
          <a:xfrm>
            <a:off x="7481292" y="4837748"/>
            <a:ext cx="299704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2.06 ± 1.46</a:t>
            </a:r>
            <a:endParaRPr b="0" i="0" sz="1250" u="none" cap="none" strike="noStrike"/>
          </a:p>
        </p:txBody>
      </p:sp>
      <p:sp>
        <p:nvSpPr>
          <p:cNvPr id="200" name="Google Shape;200;p20"/>
          <p:cNvSpPr/>
          <p:nvPr/>
        </p:nvSpPr>
        <p:spPr>
          <a:xfrm>
            <a:off x="10810518" y="4837748"/>
            <a:ext cx="3000851"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Card payments are linked with longer trips</a:t>
            </a:r>
            <a:endParaRPr b="0" i="0" sz="1250" u="none" cap="none" strike="noStrike"/>
          </a:p>
        </p:txBody>
      </p:sp>
      <p:sp>
        <p:nvSpPr>
          <p:cNvPr id="201" name="Google Shape;201;p20"/>
          <p:cNvSpPr/>
          <p:nvPr/>
        </p:nvSpPr>
        <p:spPr>
          <a:xfrm>
            <a:off x="656749" y="5461754"/>
            <a:ext cx="13316903" cy="72890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819031" y="5566648"/>
            <a:ext cx="300085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Trip Duration (minutes)</a:t>
            </a:r>
            <a:endParaRPr b="0" i="0" sz="1250" u="none" cap="none" strike="noStrike"/>
          </a:p>
        </p:txBody>
      </p:sp>
      <p:sp>
        <p:nvSpPr>
          <p:cNvPr id="203" name="Google Shape;203;p20"/>
          <p:cNvSpPr/>
          <p:nvPr/>
        </p:nvSpPr>
        <p:spPr>
          <a:xfrm>
            <a:off x="4152067" y="5566648"/>
            <a:ext cx="299704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11.28 ± 5.92</a:t>
            </a:r>
            <a:endParaRPr b="0" i="0" sz="1250" u="none" cap="none" strike="noStrike"/>
          </a:p>
        </p:txBody>
      </p:sp>
      <p:sp>
        <p:nvSpPr>
          <p:cNvPr id="204" name="Google Shape;204;p20"/>
          <p:cNvSpPr/>
          <p:nvPr/>
        </p:nvSpPr>
        <p:spPr>
          <a:xfrm>
            <a:off x="7481292" y="5566648"/>
            <a:ext cx="2997041" cy="25955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10.96 ± 6.01</a:t>
            </a:r>
            <a:endParaRPr b="0" i="0" sz="1250" u="none" cap="none" strike="noStrike"/>
          </a:p>
        </p:txBody>
      </p:sp>
      <p:sp>
        <p:nvSpPr>
          <p:cNvPr id="205" name="Google Shape;205;p20"/>
          <p:cNvSpPr/>
          <p:nvPr/>
        </p:nvSpPr>
        <p:spPr>
          <a:xfrm>
            <a:off x="10810518" y="5566648"/>
            <a:ext cx="3000851"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Longer-duration trips tend to be paid via card</a:t>
            </a:r>
            <a:endParaRPr b="0" i="0" sz="12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preencoded.png" id="211" name="Google Shape;211;p21"/>
          <p:cNvPicPr preferRelativeResize="0"/>
          <p:nvPr/>
        </p:nvPicPr>
        <p:blipFill rotWithShape="1">
          <a:blip r:embed="rId3">
            <a:alphaModFix/>
          </a:blip>
          <a:srcRect b="0" l="0" r="0" t="0"/>
          <a:stretch/>
        </p:blipFill>
        <p:spPr>
          <a:xfrm>
            <a:off x="649129" y="1604843"/>
            <a:ext cx="13332143" cy="3649504"/>
          </a:xfrm>
          <a:prstGeom prst="rect">
            <a:avLst/>
          </a:prstGeom>
          <a:noFill/>
          <a:ln>
            <a:noFill/>
          </a:ln>
        </p:spPr>
      </p:pic>
      <p:sp>
        <p:nvSpPr>
          <p:cNvPr id="212" name="Google Shape;212;p21"/>
          <p:cNvSpPr/>
          <p:nvPr/>
        </p:nvSpPr>
        <p:spPr>
          <a:xfrm>
            <a:off x="649129" y="5497711"/>
            <a:ext cx="2916317" cy="36445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787878"/>
              </a:buClr>
              <a:buSzPts val="2250"/>
              <a:buFont typeface="Baskervville"/>
              <a:buNone/>
            </a:pPr>
            <a:r>
              <a:rPr b="0" i="0" lang="en-US" sz="2250" u="none" cap="none" strike="noStrike">
                <a:solidFill>
                  <a:srgbClr val="787878"/>
                </a:solidFill>
                <a:latin typeface="Baskervville"/>
                <a:ea typeface="Baskervville"/>
                <a:cs typeface="Baskervville"/>
                <a:sym typeface="Baskervville"/>
              </a:rPr>
              <a:t>Key Interpretation</a:t>
            </a:r>
            <a:endParaRPr b="0" i="0" sz="2250" u="none" cap="none" strike="noStrike"/>
          </a:p>
        </p:txBody>
      </p:sp>
      <p:sp>
        <p:nvSpPr>
          <p:cNvPr id="213" name="Google Shape;213;p21"/>
          <p:cNvSpPr/>
          <p:nvPr/>
        </p:nvSpPr>
        <p:spPr>
          <a:xfrm>
            <a:off x="649129" y="6105525"/>
            <a:ext cx="13332143" cy="51911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E6666"/>
              </a:buClr>
              <a:buSzPts val="1250"/>
              <a:buFont typeface="Poppins"/>
              <a:buNone/>
            </a:pPr>
            <a:r>
              <a:rPr b="0" i="0" lang="en-US" sz="1250" u="none" cap="none" strike="noStrike">
                <a:solidFill>
                  <a:srgbClr val="6E6666"/>
                </a:solidFill>
                <a:latin typeface="Poppins"/>
                <a:ea typeface="Poppins"/>
                <a:cs typeface="Poppins"/>
                <a:sym typeface="Poppins"/>
              </a:rPr>
              <a:t>Customers using cards prefer longer and higher-fare rides, likely due to convenience and safety of digital payments. Cash users typically make shorter and low-fare trips. This indicates that encouraging card transactions can lead to more stable and higher revenues for drivers.</a:t>
            </a:r>
            <a:endParaRPr b="0" i="0" sz="12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p:nvPr/>
        </p:nvSpPr>
        <p:spPr>
          <a:xfrm>
            <a:off x="552196" y="379575"/>
            <a:ext cx="7587300" cy="5487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787878"/>
              </a:buClr>
              <a:buSzPts val="3900"/>
              <a:buFont typeface="Baskervville"/>
              <a:buNone/>
            </a:pPr>
            <a:r>
              <a:rPr b="0" i="0" lang="en-US" sz="3900" u="none" cap="none" strike="noStrike">
                <a:solidFill>
                  <a:srgbClr val="787878"/>
                </a:solidFill>
                <a:latin typeface="Baskervville"/>
                <a:ea typeface="Baskervville"/>
                <a:cs typeface="Baskervville"/>
                <a:sym typeface="Baskervville"/>
              </a:rPr>
              <a:t>Payment Type Preferences</a:t>
            </a:r>
            <a:endParaRPr b="0" i="0" sz="3900" u="none" cap="none" strike="noStrike"/>
          </a:p>
        </p:txBody>
      </p:sp>
      <p:sp>
        <p:nvSpPr>
          <p:cNvPr id="220" name="Google Shape;220;p22"/>
          <p:cNvSpPr/>
          <p:nvPr/>
        </p:nvSpPr>
        <p:spPr>
          <a:xfrm>
            <a:off x="552212" y="1275755"/>
            <a:ext cx="13525976" cy="22098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6E6666"/>
              </a:buClr>
              <a:buSzPts val="1050"/>
              <a:buFont typeface="Poppins"/>
              <a:buNone/>
            </a:pPr>
            <a:r>
              <a:rPr b="0" i="0" lang="en-US" sz="1050" u="none" cap="none" strike="noStrike">
                <a:solidFill>
                  <a:srgbClr val="6E6666"/>
                </a:solidFill>
                <a:latin typeface="Poppins"/>
                <a:ea typeface="Poppins"/>
                <a:cs typeface="Poppins"/>
                <a:sym typeface="Poppins"/>
              </a:rPr>
              <a:t>To visualize which payment method customers prefer the most, we analyzed the distribution of payment types across all trips.</a:t>
            </a:r>
            <a:endParaRPr b="0" i="0" sz="1050" u="none" cap="none" strike="noStrike"/>
          </a:p>
        </p:txBody>
      </p:sp>
      <p:pic>
        <p:nvPicPr>
          <p:cNvPr descr="preencoded.png" id="221" name="Google Shape;221;p22"/>
          <p:cNvPicPr preferRelativeResize="0"/>
          <p:nvPr/>
        </p:nvPicPr>
        <p:blipFill rotWithShape="1">
          <a:blip r:embed="rId3">
            <a:alphaModFix/>
          </a:blip>
          <a:srcRect b="0" l="0" r="0" t="0"/>
          <a:stretch/>
        </p:blipFill>
        <p:spPr>
          <a:xfrm>
            <a:off x="552212" y="1651992"/>
            <a:ext cx="10343555" cy="5068848"/>
          </a:xfrm>
          <a:prstGeom prst="rect">
            <a:avLst/>
          </a:prstGeom>
          <a:noFill/>
          <a:ln>
            <a:noFill/>
          </a:ln>
        </p:spPr>
      </p:pic>
      <p:sp>
        <p:nvSpPr>
          <p:cNvPr id="222" name="Google Shape;222;p22"/>
          <p:cNvSpPr/>
          <p:nvPr/>
        </p:nvSpPr>
        <p:spPr>
          <a:xfrm>
            <a:off x="5104090" y="6751320"/>
            <a:ext cx="137993" cy="137993"/>
          </a:xfrm>
          <a:prstGeom prst="roundRect">
            <a:avLst>
              <a:gd fmla="val 13253" name="adj"/>
            </a:avLst>
          </a:prstGeom>
          <a:solidFill>
            <a:srgbClr val="301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5303044" y="6751320"/>
            <a:ext cx="344686" cy="138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E6666"/>
              </a:buClr>
              <a:buSzPts val="1050"/>
              <a:buFont typeface="Poppins"/>
              <a:buNone/>
            </a:pPr>
            <a:r>
              <a:rPr b="0" i="0" lang="en-US" sz="1050" u="none" cap="none" strike="noStrike">
                <a:solidFill>
                  <a:srgbClr val="6E6666"/>
                </a:solidFill>
                <a:latin typeface="Poppins"/>
                <a:ea typeface="Poppins"/>
                <a:cs typeface="Poppins"/>
                <a:sym typeface="Poppins"/>
              </a:rPr>
              <a:t>Card</a:t>
            </a:r>
            <a:endParaRPr b="0" i="0" sz="1050" u="none" cap="none" strike="noStrike"/>
          </a:p>
        </p:txBody>
      </p:sp>
      <p:sp>
        <p:nvSpPr>
          <p:cNvPr id="224" name="Google Shape;224;p22"/>
          <p:cNvSpPr/>
          <p:nvPr/>
        </p:nvSpPr>
        <p:spPr>
          <a:xfrm>
            <a:off x="5800130" y="6751320"/>
            <a:ext cx="137993" cy="137993"/>
          </a:xfrm>
          <a:prstGeom prst="roundRect">
            <a:avLst>
              <a:gd fmla="val 13253" name="adj"/>
            </a:avLst>
          </a:prstGeom>
          <a:solidFill>
            <a:srgbClr val="A36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5999083" y="6751320"/>
            <a:ext cx="360164" cy="138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E6666"/>
              </a:buClr>
              <a:buSzPts val="1050"/>
              <a:buFont typeface="Poppins"/>
              <a:buNone/>
            </a:pPr>
            <a:r>
              <a:rPr b="0" i="0" lang="en-US" sz="1050" u="none" cap="none" strike="noStrike">
                <a:solidFill>
                  <a:srgbClr val="6E6666"/>
                </a:solidFill>
                <a:latin typeface="Poppins"/>
                <a:ea typeface="Poppins"/>
                <a:cs typeface="Poppins"/>
                <a:sym typeface="Poppins"/>
              </a:rPr>
              <a:t>Cash</a:t>
            </a:r>
            <a:endParaRPr b="0" i="0" sz="1050" u="none" cap="none" strike="noStrike"/>
          </a:p>
        </p:txBody>
      </p:sp>
      <p:sp>
        <p:nvSpPr>
          <p:cNvPr id="226" name="Google Shape;226;p22"/>
          <p:cNvSpPr/>
          <p:nvPr/>
        </p:nvSpPr>
        <p:spPr>
          <a:xfrm>
            <a:off x="552212" y="7044690"/>
            <a:ext cx="13525976" cy="807482"/>
          </a:xfrm>
          <a:prstGeom prst="roundRect">
            <a:avLst>
              <a:gd fmla="val 25647" name="adj"/>
            </a:avLst>
          </a:prstGeom>
          <a:solidFill>
            <a:srgbClr val="E2CF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7" name="Google Shape;227;p22"/>
          <p:cNvPicPr preferRelativeResize="0"/>
          <p:nvPr/>
        </p:nvPicPr>
        <p:blipFill rotWithShape="1">
          <a:blip r:embed="rId4">
            <a:alphaModFix/>
          </a:blip>
          <a:srcRect b="0" l="0" r="0" t="0"/>
          <a:stretch/>
        </p:blipFill>
        <p:spPr>
          <a:xfrm>
            <a:off x="690205" y="7256264"/>
            <a:ext cx="172522" cy="137993"/>
          </a:xfrm>
          <a:prstGeom prst="rect">
            <a:avLst/>
          </a:prstGeom>
          <a:noFill/>
          <a:ln>
            <a:noFill/>
          </a:ln>
        </p:spPr>
      </p:pic>
      <p:sp>
        <p:nvSpPr>
          <p:cNvPr id="228" name="Google Shape;228;p22"/>
          <p:cNvSpPr/>
          <p:nvPr/>
        </p:nvSpPr>
        <p:spPr>
          <a:xfrm>
            <a:off x="1000720" y="7217092"/>
            <a:ext cx="12939474" cy="44196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000000"/>
              </a:buClr>
              <a:buSzPts val="1050"/>
              <a:buFont typeface="Poppins"/>
              <a:buNone/>
            </a:pPr>
            <a:r>
              <a:rPr b="1" i="0" lang="en-US" sz="1050" u="none" cap="none" strike="noStrike">
                <a:solidFill>
                  <a:srgbClr val="000000"/>
                </a:solidFill>
                <a:latin typeface="Poppins"/>
                <a:ea typeface="Poppins"/>
                <a:cs typeface="Poppins"/>
                <a:sym typeface="Poppins"/>
              </a:rPr>
              <a:t>Key Insight:</a:t>
            </a:r>
            <a:r>
              <a:rPr b="0" i="0" lang="en-US" sz="1050" u="none" cap="none" strike="noStrike">
                <a:solidFill>
                  <a:srgbClr val="000000"/>
                </a:solidFill>
                <a:latin typeface="Poppins"/>
                <a:ea typeface="Poppins"/>
                <a:cs typeface="Poppins"/>
                <a:sym typeface="Poppins"/>
              </a:rPr>
              <a:t> Most customers prefer to pay by card (63.3%), while cash payments (36.7%) are less frequent — indicating a strong trend toward digital and cashless transactions in the taxi industry.</a:t>
            </a:r>
            <a:endParaRPr b="0" i="0" sz="10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